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sldIdLst>
    <p:sldId id="256" r:id="rId2"/>
    <p:sldId id="287" r:id="rId3"/>
    <p:sldId id="306" r:id="rId4"/>
    <p:sldId id="307" r:id="rId5"/>
    <p:sldId id="308" r:id="rId6"/>
    <p:sldId id="309" r:id="rId7"/>
    <p:sldId id="286" r:id="rId8"/>
    <p:sldId id="257" r:id="rId9"/>
    <p:sldId id="275" r:id="rId10"/>
    <p:sldId id="281" r:id="rId11"/>
    <p:sldId id="278" r:id="rId12"/>
    <p:sldId id="311" r:id="rId13"/>
    <p:sldId id="310" r:id="rId14"/>
    <p:sldId id="312" r:id="rId15"/>
    <p:sldId id="282" r:id="rId16"/>
    <p:sldId id="277" r:id="rId17"/>
    <p:sldId id="280" r:id="rId18"/>
    <p:sldId id="279" r:id="rId19"/>
    <p:sldId id="283" r:id="rId20"/>
    <p:sldId id="313" r:id="rId21"/>
    <p:sldId id="314" r:id="rId22"/>
    <p:sldId id="315" r:id="rId23"/>
    <p:sldId id="258" r:id="rId24"/>
    <p:sldId id="259" r:id="rId25"/>
    <p:sldId id="302" r:id="rId26"/>
    <p:sldId id="303" r:id="rId27"/>
    <p:sldId id="263" r:id="rId28"/>
    <p:sldId id="262" r:id="rId29"/>
    <p:sldId id="264" r:id="rId30"/>
    <p:sldId id="265" r:id="rId31"/>
    <p:sldId id="294" r:id="rId32"/>
    <p:sldId id="297" r:id="rId33"/>
    <p:sldId id="296" r:id="rId34"/>
    <p:sldId id="300" r:id="rId35"/>
    <p:sldId id="301" r:id="rId36"/>
    <p:sldId id="284" r:id="rId37"/>
    <p:sldId id="295" r:id="rId38"/>
    <p:sldId id="271" r:id="rId39"/>
    <p:sldId id="285" r:id="rId40"/>
    <p:sldId id="292" r:id="rId41"/>
    <p:sldId id="293" r:id="rId42"/>
    <p:sldId id="288" r:id="rId43"/>
    <p:sldId id="289" r:id="rId44"/>
    <p:sldId id="290" r:id="rId45"/>
    <p:sldId id="291" r:id="rId46"/>
    <p:sldId id="317" r:id="rId47"/>
    <p:sldId id="316" r:id="rId48"/>
    <p:sldId id="305" r:id="rId49"/>
    <p:sldId id="318" r:id="rId50"/>
    <p:sldId id="319" r:id="rId51"/>
    <p:sldId id="320" r:id="rId52"/>
    <p:sldId id="266"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878B"/>
    <a:srgbClr val="5C5D5D"/>
    <a:srgbClr val="D5D3D0"/>
    <a:srgbClr val="EE9397"/>
    <a:srgbClr val="94C1C6"/>
    <a:srgbClr val="A8A497"/>
    <a:srgbClr val="BFA034"/>
    <a:srgbClr val="D01C1F"/>
    <a:srgbClr val="E6CA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8"/>
    <p:restoredTop sz="94558"/>
  </p:normalViewPr>
  <p:slideViewPr>
    <p:cSldViewPr snapToGrid="0" snapToObjects="1">
      <p:cViewPr varScale="1">
        <p:scale>
          <a:sx n="121" d="100"/>
          <a:sy n="121" d="100"/>
        </p:scale>
        <p:origin x="51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CAE1DD-6E39-D14A-944C-9ED6160563DB}" type="datetimeFigureOut">
              <a:rPr lang="en-US" smtClean="0"/>
              <a:t>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21F192-25BD-6F48-A75B-9C2D339312BA}" type="slidenum">
              <a:rPr lang="en-US" smtClean="0"/>
              <a:t>‹#›</a:t>
            </a:fld>
            <a:endParaRPr lang="en-US"/>
          </a:p>
        </p:txBody>
      </p:sp>
    </p:spTree>
    <p:extLst>
      <p:ext uri="{BB962C8B-B14F-4D97-AF65-F5344CB8AC3E}">
        <p14:creationId xmlns:p14="http://schemas.microsoft.com/office/powerpoint/2010/main" val="3490785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1F192-25BD-6F48-A75B-9C2D339312BA}" type="slidenum">
              <a:rPr lang="en-US" smtClean="0"/>
              <a:t>38</a:t>
            </a:fld>
            <a:endParaRPr lang="en-US"/>
          </a:p>
        </p:txBody>
      </p:sp>
    </p:spTree>
    <p:extLst>
      <p:ext uri="{BB962C8B-B14F-4D97-AF65-F5344CB8AC3E}">
        <p14:creationId xmlns:p14="http://schemas.microsoft.com/office/powerpoint/2010/main" val="238842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8D47F-9877-6847-B3F6-DA61D85455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E4AB16-13E1-3E4D-ACB9-51355497D5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96A05C-AD19-3246-A44F-81EF33BE128C}"/>
              </a:ext>
            </a:extLst>
          </p:cNvPr>
          <p:cNvSpPr>
            <a:spLocks noGrp="1"/>
          </p:cNvSpPr>
          <p:nvPr>
            <p:ph type="dt" sz="half" idx="10"/>
          </p:nvPr>
        </p:nvSpPr>
        <p:spPr/>
        <p:txBody>
          <a:bodyPr/>
          <a:lstStyle/>
          <a:p>
            <a:fld id="{A380E466-642B-2346-8A96-13DD9C4F6600}" type="datetimeFigureOut">
              <a:rPr lang="en-US" smtClean="0"/>
              <a:t>4/20/22</a:t>
            </a:fld>
            <a:endParaRPr lang="en-US"/>
          </a:p>
        </p:txBody>
      </p:sp>
      <p:sp>
        <p:nvSpPr>
          <p:cNvPr id="5" name="Footer Placeholder 4">
            <a:extLst>
              <a:ext uri="{FF2B5EF4-FFF2-40B4-BE49-F238E27FC236}">
                <a16:creationId xmlns:a16="http://schemas.microsoft.com/office/drawing/2014/main" id="{465D2482-E093-BD40-B14A-677A2D68F5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04434A-59D6-3F4D-B43B-B9B1636BCF08}"/>
              </a:ext>
            </a:extLst>
          </p:cNvPr>
          <p:cNvSpPr>
            <a:spLocks noGrp="1"/>
          </p:cNvSpPr>
          <p:nvPr>
            <p:ph type="sldNum" sz="quarter" idx="12"/>
          </p:nvPr>
        </p:nvSpPr>
        <p:spPr/>
        <p:txBody>
          <a:bodyPr/>
          <a:lstStyle/>
          <a:p>
            <a:fld id="{FC5DD6EF-8D75-7C40-A86E-8A627390D299}" type="slidenum">
              <a:rPr lang="en-US" smtClean="0"/>
              <a:t>‹#›</a:t>
            </a:fld>
            <a:endParaRPr lang="en-US"/>
          </a:p>
        </p:txBody>
      </p:sp>
    </p:spTree>
    <p:extLst>
      <p:ext uri="{BB962C8B-B14F-4D97-AF65-F5344CB8AC3E}">
        <p14:creationId xmlns:p14="http://schemas.microsoft.com/office/powerpoint/2010/main" val="2728609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53F2F-8D36-3241-A777-6308982353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A64A8FE-E25F-EC48-AD92-9C8E908D46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FEB0D8-BBA8-E742-A4C0-E3FE76567D52}"/>
              </a:ext>
            </a:extLst>
          </p:cNvPr>
          <p:cNvSpPr>
            <a:spLocks noGrp="1"/>
          </p:cNvSpPr>
          <p:nvPr>
            <p:ph type="dt" sz="half" idx="10"/>
          </p:nvPr>
        </p:nvSpPr>
        <p:spPr/>
        <p:txBody>
          <a:bodyPr/>
          <a:lstStyle/>
          <a:p>
            <a:fld id="{A380E466-642B-2346-8A96-13DD9C4F6600}" type="datetimeFigureOut">
              <a:rPr lang="en-US" smtClean="0"/>
              <a:t>4/20/22</a:t>
            </a:fld>
            <a:endParaRPr lang="en-US"/>
          </a:p>
        </p:txBody>
      </p:sp>
      <p:sp>
        <p:nvSpPr>
          <p:cNvPr id="5" name="Footer Placeholder 4">
            <a:extLst>
              <a:ext uri="{FF2B5EF4-FFF2-40B4-BE49-F238E27FC236}">
                <a16:creationId xmlns:a16="http://schemas.microsoft.com/office/drawing/2014/main" id="{BAF28961-224E-1C48-9506-49E8D5CAEE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D533D8-7D14-8646-9B22-35B72B432A0D}"/>
              </a:ext>
            </a:extLst>
          </p:cNvPr>
          <p:cNvSpPr>
            <a:spLocks noGrp="1"/>
          </p:cNvSpPr>
          <p:nvPr>
            <p:ph type="sldNum" sz="quarter" idx="12"/>
          </p:nvPr>
        </p:nvSpPr>
        <p:spPr/>
        <p:txBody>
          <a:bodyPr/>
          <a:lstStyle/>
          <a:p>
            <a:fld id="{FC5DD6EF-8D75-7C40-A86E-8A627390D299}" type="slidenum">
              <a:rPr lang="en-US" smtClean="0"/>
              <a:t>‹#›</a:t>
            </a:fld>
            <a:endParaRPr lang="en-US"/>
          </a:p>
        </p:txBody>
      </p:sp>
    </p:spTree>
    <p:extLst>
      <p:ext uri="{BB962C8B-B14F-4D97-AF65-F5344CB8AC3E}">
        <p14:creationId xmlns:p14="http://schemas.microsoft.com/office/powerpoint/2010/main" val="1381336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72FE24-E6AE-CD4D-80A7-FD4703B2FBE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602986-A142-514A-B156-69DBAB2CDF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5AA265-9C77-994E-9C31-49395B5C5B47}"/>
              </a:ext>
            </a:extLst>
          </p:cNvPr>
          <p:cNvSpPr>
            <a:spLocks noGrp="1"/>
          </p:cNvSpPr>
          <p:nvPr>
            <p:ph type="dt" sz="half" idx="10"/>
          </p:nvPr>
        </p:nvSpPr>
        <p:spPr/>
        <p:txBody>
          <a:bodyPr/>
          <a:lstStyle/>
          <a:p>
            <a:fld id="{A380E466-642B-2346-8A96-13DD9C4F6600}" type="datetimeFigureOut">
              <a:rPr lang="en-US" smtClean="0"/>
              <a:t>4/20/22</a:t>
            </a:fld>
            <a:endParaRPr lang="en-US"/>
          </a:p>
        </p:txBody>
      </p:sp>
      <p:sp>
        <p:nvSpPr>
          <p:cNvPr id="5" name="Footer Placeholder 4">
            <a:extLst>
              <a:ext uri="{FF2B5EF4-FFF2-40B4-BE49-F238E27FC236}">
                <a16:creationId xmlns:a16="http://schemas.microsoft.com/office/drawing/2014/main" id="{82628E0D-2AB8-174F-B56B-FFF46C2F15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30E5FA-DCBE-B74E-885B-91FFF9A4667A}"/>
              </a:ext>
            </a:extLst>
          </p:cNvPr>
          <p:cNvSpPr>
            <a:spLocks noGrp="1"/>
          </p:cNvSpPr>
          <p:nvPr>
            <p:ph type="sldNum" sz="quarter" idx="12"/>
          </p:nvPr>
        </p:nvSpPr>
        <p:spPr/>
        <p:txBody>
          <a:bodyPr/>
          <a:lstStyle/>
          <a:p>
            <a:fld id="{FC5DD6EF-8D75-7C40-A86E-8A627390D299}" type="slidenum">
              <a:rPr lang="en-US" smtClean="0"/>
              <a:t>‹#›</a:t>
            </a:fld>
            <a:endParaRPr lang="en-US"/>
          </a:p>
        </p:txBody>
      </p:sp>
    </p:spTree>
    <p:extLst>
      <p:ext uri="{BB962C8B-B14F-4D97-AF65-F5344CB8AC3E}">
        <p14:creationId xmlns:p14="http://schemas.microsoft.com/office/powerpoint/2010/main" val="2832558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4A184-0DD5-1146-AFB9-30E8D72501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201F8C-F2D9-5644-A04D-52120AFE88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F7CA78-B583-3240-A10C-19BC3F2AA32F}"/>
              </a:ext>
            </a:extLst>
          </p:cNvPr>
          <p:cNvSpPr>
            <a:spLocks noGrp="1"/>
          </p:cNvSpPr>
          <p:nvPr>
            <p:ph type="dt" sz="half" idx="10"/>
          </p:nvPr>
        </p:nvSpPr>
        <p:spPr/>
        <p:txBody>
          <a:bodyPr/>
          <a:lstStyle/>
          <a:p>
            <a:fld id="{A380E466-642B-2346-8A96-13DD9C4F6600}" type="datetimeFigureOut">
              <a:rPr lang="en-US" smtClean="0"/>
              <a:t>4/20/22</a:t>
            </a:fld>
            <a:endParaRPr lang="en-US"/>
          </a:p>
        </p:txBody>
      </p:sp>
      <p:sp>
        <p:nvSpPr>
          <p:cNvPr id="5" name="Footer Placeholder 4">
            <a:extLst>
              <a:ext uri="{FF2B5EF4-FFF2-40B4-BE49-F238E27FC236}">
                <a16:creationId xmlns:a16="http://schemas.microsoft.com/office/drawing/2014/main" id="{ABA9B52F-E39E-E243-8FDE-5D6B88930A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C32845-DC55-2545-9CCA-B3286B0BB8CF}"/>
              </a:ext>
            </a:extLst>
          </p:cNvPr>
          <p:cNvSpPr>
            <a:spLocks noGrp="1"/>
          </p:cNvSpPr>
          <p:nvPr>
            <p:ph type="sldNum" sz="quarter" idx="12"/>
          </p:nvPr>
        </p:nvSpPr>
        <p:spPr/>
        <p:txBody>
          <a:bodyPr/>
          <a:lstStyle/>
          <a:p>
            <a:fld id="{FC5DD6EF-8D75-7C40-A86E-8A627390D299}" type="slidenum">
              <a:rPr lang="en-US" smtClean="0"/>
              <a:t>‹#›</a:t>
            </a:fld>
            <a:endParaRPr lang="en-US"/>
          </a:p>
        </p:txBody>
      </p:sp>
    </p:spTree>
    <p:extLst>
      <p:ext uri="{BB962C8B-B14F-4D97-AF65-F5344CB8AC3E}">
        <p14:creationId xmlns:p14="http://schemas.microsoft.com/office/powerpoint/2010/main" val="1297601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FFE6C-9289-554B-BDE8-6166D3E408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0FF539-ECD4-2648-BA7C-9013F04640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858206-9336-D24A-9C3A-ED29CF596CD4}"/>
              </a:ext>
            </a:extLst>
          </p:cNvPr>
          <p:cNvSpPr>
            <a:spLocks noGrp="1"/>
          </p:cNvSpPr>
          <p:nvPr>
            <p:ph type="dt" sz="half" idx="10"/>
          </p:nvPr>
        </p:nvSpPr>
        <p:spPr/>
        <p:txBody>
          <a:bodyPr/>
          <a:lstStyle/>
          <a:p>
            <a:fld id="{A380E466-642B-2346-8A96-13DD9C4F6600}" type="datetimeFigureOut">
              <a:rPr lang="en-US" smtClean="0"/>
              <a:t>4/20/22</a:t>
            </a:fld>
            <a:endParaRPr lang="en-US"/>
          </a:p>
        </p:txBody>
      </p:sp>
      <p:sp>
        <p:nvSpPr>
          <p:cNvPr id="5" name="Footer Placeholder 4">
            <a:extLst>
              <a:ext uri="{FF2B5EF4-FFF2-40B4-BE49-F238E27FC236}">
                <a16:creationId xmlns:a16="http://schemas.microsoft.com/office/drawing/2014/main" id="{E598CE41-AC0B-FF41-B9FC-EA5C4965FA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84BE29-D6B1-074C-886C-4E158046AE0C}"/>
              </a:ext>
            </a:extLst>
          </p:cNvPr>
          <p:cNvSpPr>
            <a:spLocks noGrp="1"/>
          </p:cNvSpPr>
          <p:nvPr>
            <p:ph type="sldNum" sz="quarter" idx="12"/>
          </p:nvPr>
        </p:nvSpPr>
        <p:spPr/>
        <p:txBody>
          <a:bodyPr/>
          <a:lstStyle/>
          <a:p>
            <a:fld id="{FC5DD6EF-8D75-7C40-A86E-8A627390D299}" type="slidenum">
              <a:rPr lang="en-US" smtClean="0"/>
              <a:t>‹#›</a:t>
            </a:fld>
            <a:endParaRPr lang="en-US"/>
          </a:p>
        </p:txBody>
      </p:sp>
    </p:spTree>
    <p:extLst>
      <p:ext uri="{BB962C8B-B14F-4D97-AF65-F5344CB8AC3E}">
        <p14:creationId xmlns:p14="http://schemas.microsoft.com/office/powerpoint/2010/main" val="991139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03625-AFDA-6140-AE78-47D0EEBF24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9BA18D-1310-D84E-AE16-36A3981AAC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0B865C-6636-0846-8242-1EB9B59B2C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7F55C0-8067-9F4F-8C0E-17817DE5610A}"/>
              </a:ext>
            </a:extLst>
          </p:cNvPr>
          <p:cNvSpPr>
            <a:spLocks noGrp="1"/>
          </p:cNvSpPr>
          <p:nvPr>
            <p:ph type="dt" sz="half" idx="10"/>
          </p:nvPr>
        </p:nvSpPr>
        <p:spPr/>
        <p:txBody>
          <a:bodyPr/>
          <a:lstStyle/>
          <a:p>
            <a:fld id="{A380E466-642B-2346-8A96-13DD9C4F6600}" type="datetimeFigureOut">
              <a:rPr lang="en-US" smtClean="0"/>
              <a:t>4/20/22</a:t>
            </a:fld>
            <a:endParaRPr lang="en-US"/>
          </a:p>
        </p:txBody>
      </p:sp>
      <p:sp>
        <p:nvSpPr>
          <p:cNvPr id="6" name="Footer Placeholder 5">
            <a:extLst>
              <a:ext uri="{FF2B5EF4-FFF2-40B4-BE49-F238E27FC236}">
                <a16:creationId xmlns:a16="http://schemas.microsoft.com/office/drawing/2014/main" id="{658ECAD2-56AD-4149-85BA-ABC74EF1DB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99E4C1-BD4D-0546-B4B5-E5E96ACEB431}"/>
              </a:ext>
            </a:extLst>
          </p:cNvPr>
          <p:cNvSpPr>
            <a:spLocks noGrp="1"/>
          </p:cNvSpPr>
          <p:nvPr>
            <p:ph type="sldNum" sz="quarter" idx="12"/>
          </p:nvPr>
        </p:nvSpPr>
        <p:spPr/>
        <p:txBody>
          <a:bodyPr/>
          <a:lstStyle/>
          <a:p>
            <a:fld id="{FC5DD6EF-8D75-7C40-A86E-8A627390D299}" type="slidenum">
              <a:rPr lang="en-US" smtClean="0"/>
              <a:t>‹#›</a:t>
            </a:fld>
            <a:endParaRPr lang="en-US"/>
          </a:p>
        </p:txBody>
      </p:sp>
    </p:spTree>
    <p:extLst>
      <p:ext uri="{BB962C8B-B14F-4D97-AF65-F5344CB8AC3E}">
        <p14:creationId xmlns:p14="http://schemas.microsoft.com/office/powerpoint/2010/main" val="1740647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26456-0CED-0E4C-AE18-923FF60AE7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3BD3B6-89AF-BA40-BA3D-7A891B1CE9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2CA42F-4E36-144E-83E8-E9C02B645D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6E3654-D0AA-5A46-80E0-CDD34036FA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434143-9F8E-5140-84ED-B66AC8E080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BA79B8-76C6-E24A-B3C5-B876AC292228}"/>
              </a:ext>
            </a:extLst>
          </p:cNvPr>
          <p:cNvSpPr>
            <a:spLocks noGrp="1"/>
          </p:cNvSpPr>
          <p:nvPr>
            <p:ph type="dt" sz="half" idx="10"/>
          </p:nvPr>
        </p:nvSpPr>
        <p:spPr/>
        <p:txBody>
          <a:bodyPr/>
          <a:lstStyle/>
          <a:p>
            <a:fld id="{A380E466-642B-2346-8A96-13DD9C4F6600}" type="datetimeFigureOut">
              <a:rPr lang="en-US" smtClean="0"/>
              <a:t>4/20/22</a:t>
            </a:fld>
            <a:endParaRPr lang="en-US"/>
          </a:p>
        </p:txBody>
      </p:sp>
      <p:sp>
        <p:nvSpPr>
          <p:cNvPr id="8" name="Footer Placeholder 7">
            <a:extLst>
              <a:ext uri="{FF2B5EF4-FFF2-40B4-BE49-F238E27FC236}">
                <a16:creationId xmlns:a16="http://schemas.microsoft.com/office/drawing/2014/main" id="{D1062066-146A-E945-B87F-1630DBB25E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2D84EA-59AB-7246-8CE9-9BB39BF181FB}"/>
              </a:ext>
            </a:extLst>
          </p:cNvPr>
          <p:cNvSpPr>
            <a:spLocks noGrp="1"/>
          </p:cNvSpPr>
          <p:nvPr>
            <p:ph type="sldNum" sz="quarter" idx="12"/>
          </p:nvPr>
        </p:nvSpPr>
        <p:spPr/>
        <p:txBody>
          <a:bodyPr/>
          <a:lstStyle/>
          <a:p>
            <a:fld id="{FC5DD6EF-8D75-7C40-A86E-8A627390D299}" type="slidenum">
              <a:rPr lang="en-US" smtClean="0"/>
              <a:t>‹#›</a:t>
            </a:fld>
            <a:endParaRPr lang="en-US"/>
          </a:p>
        </p:txBody>
      </p:sp>
    </p:spTree>
    <p:extLst>
      <p:ext uri="{BB962C8B-B14F-4D97-AF65-F5344CB8AC3E}">
        <p14:creationId xmlns:p14="http://schemas.microsoft.com/office/powerpoint/2010/main" val="2739932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9BCA7-0B32-BC4B-B975-BF057E0FAD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003D05-B133-0641-8183-25A37FD39AA3}"/>
              </a:ext>
            </a:extLst>
          </p:cNvPr>
          <p:cNvSpPr>
            <a:spLocks noGrp="1"/>
          </p:cNvSpPr>
          <p:nvPr>
            <p:ph type="dt" sz="half" idx="10"/>
          </p:nvPr>
        </p:nvSpPr>
        <p:spPr/>
        <p:txBody>
          <a:bodyPr/>
          <a:lstStyle/>
          <a:p>
            <a:fld id="{A380E466-642B-2346-8A96-13DD9C4F6600}" type="datetimeFigureOut">
              <a:rPr lang="en-US" smtClean="0"/>
              <a:t>4/20/22</a:t>
            </a:fld>
            <a:endParaRPr lang="en-US"/>
          </a:p>
        </p:txBody>
      </p:sp>
      <p:sp>
        <p:nvSpPr>
          <p:cNvPr id="4" name="Footer Placeholder 3">
            <a:extLst>
              <a:ext uri="{FF2B5EF4-FFF2-40B4-BE49-F238E27FC236}">
                <a16:creationId xmlns:a16="http://schemas.microsoft.com/office/drawing/2014/main" id="{5792CCAE-3BE0-AA45-B4EF-88922A37B9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1B2410-715F-354C-AE02-A07D995113AE}"/>
              </a:ext>
            </a:extLst>
          </p:cNvPr>
          <p:cNvSpPr>
            <a:spLocks noGrp="1"/>
          </p:cNvSpPr>
          <p:nvPr>
            <p:ph type="sldNum" sz="quarter" idx="12"/>
          </p:nvPr>
        </p:nvSpPr>
        <p:spPr/>
        <p:txBody>
          <a:bodyPr/>
          <a:lstStyle/>
          <a:p>
            <a:fld id="{FC5DD6EF-8D75-7C40-A86E-8A627390D299}" type="slidenum">
              <a:rPr lang="en-US" smtClean="0"/>
              <a:t>‹#›</a:t>
            </a:fld>
            <a:endParaRPr lang="en-US"/>
          </a:p>
        </p:txBody>
      </p:sp>
    </p:spTree>
    <p:extLst>
      <p:ext uri="{BB962C8B-B14F-4D97-AF65-F5344CB8AC3E}">
        <p14:creationId xmlns:p14="http://schemas.microsoft.com/office/powerpoint/2010/main" val="4203539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8733A3-9DF4-D14A-8C63-DDA823193B34}"/>
              </a:ext>
            </a:extLst>
          </p:cNvPr>
          <p:cNvSpPr>
            <a:spLocks noGrp="1"/>
          </p:cNvSpPr>
          <p:nvPr>
            <p:ph type="dt" sz="half" idx="10"/>
          </p:nvPr>
        </p:nvSpPr>
        <p:spPr/>
        <p:txBody>
          <a:bodyPr/>
          <a:lstStyle/>
          <a:p>
            <a:fld id="{A380E466-642B-2346-8A96-13DD9C4F6600}" type="datetimeFigureOut">
              <a:rPr lang="en-US" smtClean="0"/>
              <a:t>4/20/22</a:t>
            </a:fld>
            <a:endParaRPr lang="en-US"/>
          </a:p>
        </p:txBody>
      </p:sp>
      <p:sp>
        <p:nvSpPr>
          <p:cNvPr id="3" name="Footer Placeholder 2">
            <a:extLst>
              <a:ext uri="{FF2B5EF4-FFF2-40B4-BE49-F238E27FC236}">
                <a16:creationId xmlns:a16="http://schemas.microsoft.com/office/drawing/2014/main" id="{5472A3DF-A98C-5F4B-8837-E80CF4A97B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CC9FFF-6F9B-1849-A3E0-9F0FC91AADC3}"/>
              </a:ext>
            </a:extLst>
          </p:cNvPr>
          <p:cNvSpPr>
            <a:spLocks noGrp="1"/>
          </p:cNvSpPr>
          <p:nvPr>
            <p:ph type="sldNum" sz="quarter" idx="12"/>
          </p:nvPr>
        </p:nvSpPr>
        <p:spPr/>
        <p:txBody>
          <a:bodyPr/>
          <a:lstStyle/>
          <a:p>
            <a:fld id="{FC5DD6EF-8D75-7C40-A86E-8A627390D299}" type="slidenum">
              <a:rPr lang="en-US" smtClean="0"/>
              <a:t>‹#›</a:t>
            </a:fld>
            <a:endParaRPr lang="en-US"/>
          </a:p>
        </p:txBody>
      </p:sp>
    </p:spTree>
    <p:extLst>
      <p:ext uri="{BB962C8B-B14F-4D97-AF65-F5344CB8AC3E}">
        <p14:creationId xmlns:p14="http://schemas.microsoft.com/office/powerpoint/2010/main" val="2345983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6B8F5-8AF0-CC48-BB14-CC4307A841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C3571E5-5915-F646-967C-88954A58B7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2630CC-4EF9-2C4F-9F45-E3AAF7B8E5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EE5DB3-14A2-7E4B-B170-534147C78DE2}"/>
              </a:ext>
            </a:extLst>
          </p:cNvPr>
          <p:cNvSpPr>
            <a:spLocks noGrp="1"/>
          </p:cNvSpPr>
          <p:nvPr>
            <p:ph type="dt" sz="half" idx="10"/>
          </p:nvPr>
        </p:nvSpPr>
        <p:spPr/>
        <p:txBody>
          <a:bodyPr/>
          <a:lstStyle/>
          <a:p>
            <a:fld id="{A380E466-642B-2346-8A96-13DD9C4F6600}" type="datetimeFigureOut">
              <a:rPr lang="en-US" smtClean="0"/>
              <a:t>4/20/22</a:t>
            </a:fld>
            <a:endParaRPr lang="en-US"/>
          </a:p>
        </p:txBody>
      </p:sp>
      <p:sp>
        <p:nvSpPr>
          <p:cNvPr id="6" name="Footer Placeholder 5">
            <a:extLst>
              <a:ext uri="{FF2B5EF4-FFF2-40B4-BE49-F238E27FC236}">
                <a16:creationId xmlns:a16="http://schemas.microsoft.com/office/drawing/2014/main" id="{42071093-626B-5441-A058-C46ABB9DA2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AEEEC1-5C08-D34B-880F-F52EA7AF2E1D}"/>
              </a:ext>
            </a:extLst>
          </p:cNvPr>
          <p:cNvSpPr>
            <a:spLocks noGrp="1"/>
          </p:cNvSpPr>
          <p:nvPr>
            <p:ph type="sldNum" sz="quarter" idx="12"/>
          </p:nvPr>
        </p:nvSpPr>
        <p:spPr/>
        <p:txBody>
          <a:bodyPr/>
          <a:lstStyle/>
          <a:p>
            <a:fld id="{FC5DD6EF-8D75-7C40-A86E-8A627390D299}" type="slidenum">
              <a:rPr lang="en-US" smtClean="0"/>
              <a:t>‹#›</a:t>
            </a:fld>
            <a:endParaRPr lang="en-US"/>
          </a:p>
        </p:txBody>
      </p:sp>
    </p:spTree>
    <p:extLst>
      <p:ext uri="{BB962C8B-B14F-4D97-AF65-F5344CB8AC3E}">
        <p14:creationId xmlns:p14="http://schemas.microsoft.com/office/powerpoint/2010/main" val="2367020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A026E-A2A1-4E44-A297-8C6B40B40C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E129C57-ECA4-6144-A0C8-41CBA41B5D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69ADA3-969F-9247-8CBA-D4E5C0EFFD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18B1A8-9371-B54B-A9D5-BA3EBAA06D6F}"/>
              </a:ext>
            </a:extLst>
          </p:cNvPr>
          <p:cNvSpPr>
            <a:spLocks noGrp="1"/>
          </p:cNvSpPr>
          <p:nvPr>
            <p:ph type="dt" sz="half" idx="10"/>
          </p:nvPr>
        </p:nvSpPr>
        <p:spPr/>
        <p:txBody>
          <a:bodyPr/>
          <a:lstStyle/>
          <a:p>
            <a:fld id="{A380E466-642B-2346-8A96-13DD9C4F6600}" type="datetimeFigureOut">
              <a:rPr lang="en-US" smtClean="0"/>
              <a:t>4/20/22</a:t>
            </a:fld>
            <a:endParaRPr lang="en-US"/>
          </a:p>
        </p:txBody>
      </p:sp>
      <p:sp>
        <p:nvSpPr>
          <p:cNvPr id="6" name="Footer Placeholder 5">
            <a:extLst>
              <a:ext uri="{FF2B5EF4-FFF2-40B4-BE49-F238E27FC236}">
                <a16:creationId xmlns:a16="http://schemas.microsoft.com/office/drawing/2014/main" id="{2B9BE02C-8C84-FB47-B669-FF6F6547C5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92483C-8176-3D49-8A73-D972CB02A1AB}"/>
              </a:ext>
            </a:extLst>
          </p:cNvPr>
          <p:cNvSpPr>
            <a:spLocks noGrp="1"/>
          </p:cNvSpPr>
          <p:nvPr>
            <p:ph type="sldNum" sz="quarter" idx="12"/>
          </p:nvPr>
        </p:nvSpPr>
        <p:spPr/>
        <p:txBody>
          <a:bodyPr/>
          <a:lstStyle/>
          <a:p>
            <a:fld id="{FC5DD6EF-8D75-7C40-A86E-8A627390D299}" type="slidenum">
              <a:rPr lang="en-US" smtClean="0"/>
              <a:t>‹#›</a:t>
            </a:fld>
            <a:endParaRPr lang="en-US"/>
          </a:p>
        </p:txBody>
      </p:sp>
    </p:spTree>
    <p:extLst>
      <p:ext uri="{BB962C8B-B14F-4D97-AF65-F5344CB8AC3E}">
        <p14:creationId xmlns:p14="http://schemas.microsoft.com/office/powerpoint/2010/main" val="57976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4EB2A7-4A87-9B44-B085-995B07719F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C633C9-E976-2C47-B155-6F42D84379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BBE7C4-1D9E-F249-BDDD-D715B3E9E2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80E466-642B-2346-8A96-13DD9C4F6600}" type="datetimeFigureOut">
              <a:rPr lang="en-US" smtClean="0"/>
              <a:t>4/20/22</a:t>
            </a:fld>
            <a:endParaRPr lang="en-US"/>
          </a:p>
        </p:txBody>
      </p:sp>
      <p:sp>
        <p:nvSpPr>
          <p:cNvPr id="5" name="Footer Placeholder 4">
            <a:extLst>
              <a:ext uri="{FF2B5EF4-FFF2-40B4-BE49-F238E27FC236}">
                <a16:creationId xmlns:a16="http://schemas.microsoft.com/office/drawing/2014/main" id="{50D9C71B-A8F3-4F43-BB9A-7E33311F74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8D16014-8C0A-BA41-A5D5-FE86CE4D57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DD6EF-8D75-7C40-A86E-8A627390D299}" type="slidenum">
              <a:rPr lang="en-US" smtClean="0"/>
              <a:t>‹#›</a:t>
            </a:fld>
            <a:endParaRPr lang="en-US"/>
          </a:p>
        </p:txBody>
      </p:sp>
    </p:spTree>
    <p:extLst>
      <p:ext uri="{BB962C8B-B14F-4D97-AF65-F5344CB8AC3E}">
        <p14:creationId xmlns:p14="http://schemas.microsoft.com/office/powerpoint/2010/main" val="2833514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683AE6-333A-9240-A5CE-DC14EB3CB3A2}"/>
              </a:ext>
              <a:ext uri="{C183D7F6-B498-43B3-948B-1728B52AA6E4}">
                <adec:decorative xmlns:adec="http://schemas.microsoft.com/office/drawing/2017/decorative" val="1"/>
              </a:ext>
            </a:extLst>
          </p:cNvPr>
          <p:cNvPicPr>
            <a:picLocks noChangeAspect="1"/>
          </p:cNvPicPr>
          <p:nvPr/>
        </p:nvPicPr>
        <p:blipFill rotWithShape="1">
          <a:blip r:embed="rId2"/>
          <a:srcRect l="9421" t="2550" r="16826" b="35220"/>
          <a:stretch/>
        </p:blipFill>
        <p:spPr>
          <a:xfrm>
            <a:off x="0" y="1"/>
            <a:ext cx="12192000" cy="6857999"/>
          </a:xfrm>
          <a:prstGeom prst="rect">
            <a:avLst/>
          </a:prstGeom>
        </p:spPr>
      </p:pic>
      <p:sp>
        <p:nvSpPr>
          <p:cNvPr id="3" name="Subtitle 2">
            <a:extLst>
              <a:ext uri="{FF2B5EF4-FFF2-40B4-BE49-F238E27FC236}">
                <a16:creationId xmlns:a16="http://schemas.microsoft.com/office/drawing/2014/main" id="{91249C19-6ABF-BF41-83FD-445047B983ED}"/>
              </a:ext>
            </a:extLst>
          </p:cNvPr>
          <p:cNvSpPr>
            <a:spLocks noGrp="1"/>
          </p:cNvSpPr>
          <p:nvPr>
            <p:ph type="subTitle" idx="1"/>
          </p:nvPr>
        </p:nvSpPr>
        <p:spPr>
          <a:xfrm>
            <a:off x="2255520" y="3429000"/>
            <a:ext cx="7680960" cy="664502"/>
          </a:xfrm>
        </p:spPr>
        <p:txBody>
          <a:bodyPr>
            <a:normAutofit/>
          </a:bodyPr>
          <a:lstStyle/>
          <a:p>
            <a:r>
              <a:rPr lang="en-US" sz="2800" b="1" dirty="0">
                <a:solidFill>
                  <a:srgbClr val="4B878B"/>
                </a:solidFill>
                <a:latin typeface="Montserrat" pitchFamily="2" charset="77"/>
                <a:ea typeface="Open Sans" panose="020B0606030504020204" pitchFamily="34" charset="0"/>
                <a:cs typeface="Open Sans" panose="020B0606030504020204" pitchFamily="34" charset="0"/>
              </a:rPr>
              <a:t>All About CanZell</a:t>
            </a:r>
          </a:p>
        </p:txBody>
      </p:sp>
      <p:pic>
        <p:nvPicPr>
          <p:cNvPr id="7" name="Picture 6" descr="Text, logo&#10;&#10;Description automatically generated">
            <a:extLst>
              <a:ext uri="{FF2B5EF4-FFF2-40B4-BE49-F238E27FC236}">
                <a16:creationId xmlns:a16="http://schemas.microsoft.com/office/drawing/2014/main" id="{CDDF9FC3-C672-FB41-9C80-D2A2E15C1ECC}"/>
              </a:ext>
            </a:extLst>
          </p:cNvPr>
          <p:cNvPicPr>
            <a:picLocks noChangeAspect="1"/>
          </p:cNvPicPr>
          <p:nvPr/>
        </p:nvPicPr>
        <p:blipFill>
          <a:blip r:embed="rId3"/>
          <a:stretch>
            <a:fillRect/>
          </a:stretch>
        </p:blipFill>
        <p:spPr>
          <a:xfrm>
            <a:off x="4085431" y="1799194"/>
            <a:ext cx="4021138" cy="1629806"/>
          </a:xfrm>
          <a:prstGeom prst="rect">
            <a:avLst/>
          </a:prstGeom>
        </p:spPr>
      </p:pic>
    </p:spTree>
    <p:extLst>
      <p:ext uri="{BB962C8B-B14F-4D97-AF65-F5344CB8AC3E}">
        <p14:creationId xmlns:p14="http://schemas.microsoft.com/office/powerpoint/2010/main" val="3664894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73E1690-4F1F-0A49-9ECA-145A83BEFECE}"/>
              </a:ext>
            </a:extLst>
          </p:cNvPr>
          <p:cNvSpPr/>
          <p:nvPr/>
        </p:nvSpPr>
        <p:spPr>
          <a:xfrm>
            <a:off x="0" y="0"/>
            <a:ext cx="12206286" cy="1949450"/>
          </a:xfrm>
          <a:prstGeom prst="rect">
            <a:avLst/>
          </a:prstGeom>
          <a:solidFill>
            <a:srgbClr val="4B8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FA034"/>
              </a:solidFill>
            </a:endParaRPr>
          </a:p>
        </p:txBody>
      </p:sp>
      <p:pic>
        <p:nvPicPr>
          <p:cNvPr id="6" name="Picture 5" descr="Text, logo&#10;&#10;Description automatically generated">
            <a:extLst>
              <a:ext uri="{FF2B5EF4-FFF2-40B4-BE49-F238E27FC236}">
                <a16:creationId xmlns:a16="http://schemas.microsoft.com/office/drawing/2014/main" id="{099A9AB1-B71D-424B-AB1A-47781BCF011C}"/>
              </a:ext>
            </a:extLst>
          </p:cNvPr>
          <p:cNvPicPr>
            <a:picLocks noChangeAspect="1"/>
          </p:cNvPicPr>
          <p:nvPr/>
        </p:nvPicPr>
        <p:blipFill>
          <a:blip r:embed="rId2">
            <a:biLevel thresh="25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9587301" y="452294"/>
            <a:ext cx="2486819" cy="1007932"/>
          </a:xfrm>
          <a:prstGeom prst="rect">
            <a:avLst/>
          </a:prstGeom>
        </p:spPr>
      </p:pic>
      <p:sp>
        <p:nvSpPr>
          <p:cNvPr id="11" name="Subtitle 2">
            <a:extLst>
              <a:ext uri="{FF2B5EF4-FFF2-40B4-BE49-F238E27FC236}">
                <a16:creationId xmlns:a16="http://schemas.microsoft.com/office/drawing/2014/main" id="{DED057A7-DD19-4143-A5D4-96AC53EEB7F8}"/>
              </a:ext>
            </a:extLst>
          </p:cNvPr>
          <p:cNvSpPr txBox="1">
            <a:spLocks/>
          </p:cNvSpPr>
          <p:nvPr/>
        </p:nvSpPr>
        <p:spPr>
          <a:xfrm>
            <a:off x="499261" y="353283"/>
            <a:ext cx="7243993" cy="8429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chemeClr val="bg1"/>
                </a:solidFill>
                <a:latin typeface="Montserrat" pitchFamily="2" charset="77"/>
                <a:ea typeface="Open Sans" panose="020B0606030504020204" pitchFamily="34" charset="0"/>
                <a:cs typeface="Open Sans" panose="020B0606030504020204" pitchFamily="34" charset="0"/>
              </a:rPr>
              <a:t>Starting + Monthly Fees</a:t>
            </a:r>
          </a:p>
        </p:txBody>
      </p:sp>
      <p:sp>
        <p:nvSpPr>
          <p:cNvPr id="12" name="Subtitle 2">
            <a:extLst>
              <a:ext uri="{FF2B5EF4-FFF2-40B4-BE49-F238E27FC236}">
                <a16:creationId xmlns:a16="http://schemas.microsoft.com/office/drawing/2014/main" id="{2BA88AC6-896C-3E47-9FFD-9D6E50E8C507}"/>
              </a:ext>
            </a:extLst>
          </p:cNvPr>
          <p:cNvSpPr txBox="1">
            <a:spLocks/>
          </p:cNvSpPr>
          <p:nvPr/>
        </p:nvSpPr>
        <p:spPr>
          <a:xfrm>
            <a:off x="506404" y="956260"/>
            <a:ext cx="7243993" cy="8429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chemeClr val="bg1"/>
                </a:solidFill>
                <a:latin typeface="Montserrat" pitchFamily="2" charset="77"/>
                <a:ea typeface="Open Sans" panose="020B0606030504020204" pitchFamily="34" charset="0"/>
                <a:cs typeface="Open Sans" panose="020B0606030504020204" pitchFamily="34" charset="0"/>
              </a:rPr>
              <a:t>What do the fees cover?</a:t>
            </a:r>
          </a:p>
        </p:txBody>
      </p:sp>
      <p:pic>
        <p:nvPicPr>
          <p:cNvPr id="3" name="Picture 2">
            <a:extLst>
              <a:ext uri="{FF2B5EF4-FFF2-40B4-BE49-F238E27FC236}">
                <a16:creationId xmlns:a16="http://schemas.microsoft.com/office/drawing/2014/main" id="{1AF14BD4-0968-D541-91AF-F1532A5EF036}"/>
              </a:ext>
            </a:extLst>
          </p:cNvPr>
          <p:cNvPicPr>
            <a:picLocks noChangeAspect="1"/>
          </p:cNvPicPr>
          <p:nvPr/>
        </p:nvPicPr>
        <p:blipFill>
          <a:blip r:embed="rId4"/>
          <a:srcRect/>
          <a:stretch/>
        </p:blipFill>
        <p:spPr>
          <a:xfrm>
            <a:off x="7743254" y="2552427"/>
            <a:ext cx="3477768" cy="3477768"/>
          </a:xfrm>
          <a:prstGeom prst="rect">
            <a:avLst/>
          </a:prstGeom>
        </p:spPr>
      </p:pic>
      <p:sp>
        <p:nvSpPr>
          <p:cNvPr id="16" name="Subtitle 2">
            <a:extLst>
              <a:ext uri="{FF2B5EF4-FFF2-40B4-BE49-F238E27FC236}">
                <a16:creationId xmlns:a16="http://schemas.microsoft.com/office/drawing/2014/main" id="{4480E621-A53C-2E4B-A8A4-5C0842CD4581}"/>
              </a:ext>
            </a:extLst>
          </p:cNvPr>
          <p:cNvSpPr txBox="1">
            <a:spLocks/>
          </p:cNvSpPr>
          <p:nvPr/>
        </p:nvSpPr>
        <p:spPr>
          <a:xfrm>
            <a:off x="1288996" y="3050775"/>
            <a:ext cx="5864964" cy="137678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4B878B"/>
                </a:solidFill>
                <a:latin typeface="Montserrat" pitchFamily="2" charset="77"/>
                <a:ea typeface="Open Sans" panose="020B0606030504020204" pitchFamily="34" charset="0"/>
                <a:cs typeface="Open Sans" panose="020B0606030504020204" pitchFamily="34" charset="0"/>
              </a:rPr>
              <a:t>SkySlope</a:t>
            </a:r>
          </a:p>
          <a:p>
            <a:pPr marL="0" indent="0">
              <a:buNone/>
            </a:pPr>
            <a:r>
              <a:rPr lang="en-US" sz="4400" b="1" dirty="0">
                <a:solidFill>
                  <a:srgbClr val="4B878B"/>
                </a:solidFill>
                <a:latin typeface="Montserrat" pitchFamily="2" charset="77"/>
                <a:ea typeface="Open Sans" panose="020B0606030504020204" pitchFamily="34" charset="0"/>
                <a:cs typeface="Open Sans" panose="020B0606030504020204" pitchFamily="34" charset="0"/>
              </a:rPr>
              <a:t>Transactions</a:t>
            </a:r>
          </a:p>
        </p:txBody>
      </p:sp>
      <p:sp>
        <p:nvSpPr>
          <p:cNvPr id="18" name="TextBox 17">
            <a:extLst>
              <a:ext uri="{FF2B5EF4-FFF2-40B4-BE49-F238E27FC236}">
                <a16:creationId xmlns:a16="http://schemas.microsoft.com/office/drawing/2014/main" id="{2315EB42-FF22-6A41-9A41-CF4CD469D08F}"/>
              </a:ext>
            </a:extLst>
          </p:cNvPr>
          <p:cNvSpPr txBox="1"/>
          <p:nvPr/>
        </p:nvSpPr>
        <p:spPr>
          <a:xfrm>
            <a:off x="1288996" y="4291311"/>
            <a:ext cx="6257139" cy="1200329"/>
          </a:xfrm>
          <a:prstGeom prst="rect">
            <a:avLst/>
          </a:prstGeom>
          <a:noFill/>
        </p:spPr>
        <p:txBody>
          <a:bodyPr wrap="square" rtlCol="0">
            <a:spAutoFit/>
          </a:bodyPr>
          <a:lstStyle/>
          <a:p>
            <a:r>
              <a:rPr lang="en-US" dirty="0">
                <a:solidFill>
                  <a:srgbClr val="5C5D5D"/>
                </a:solidFill>
                <a:latin typeface="Montserrat" pitchFamily="2" charset="77"/>
              </a:rPr>
              <a:t>SkySlope provides best-in-class solutions that work together seamlessly. Equip your team with the tools they need to work efficiently and provide the ultimate customer experience.</a:t>
            </a:r>
          </a:p>
        </p:txBody>
      </p:sp>
    </p:spTree>
    <p:extLst>
      <p:ext uri="{BB962C8B-B14F-4D97-AF65-F5344CB8AC3E}">
        <p14:creationId xmlns:p14="http://schemas.microsoft.com/office/powerpoint/2010/main" val="2815809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73E1690-4F1F-0A49-9ECA-145A83BEFECE}"/>
              </a:ext>
            </a:extLst>
          </p:cNvPr>
          <p:cNvSpPr/>
          <p:nvPr/>
        </p:nvSpPr>
        <p:spPr>
          <a:xfrm>
            <a:off x="0" y="0"/>
            <a:ext cx="12206286" cy="1949450"/>
          </a:xfrm>
          <a:prstGeom prst="rect">
            <a:avLst/>
          </a:prstGeom>
          <a:solidFill>
            <a:srgbClr val="4B8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FA034"/>
              </a:solidFill>
            </a:endParaRPr>
          </a:p>
        </p:txBody>
      </p:sp>
      <p:pic>
        <p:nvPicPr>
          <p:cNvPr id="6" name="Picture 5" descr="Text, logo&#10;&#10;Description automatically generated">
            <a:extLst>
              <a:ext uri="{FF2B5EF4-FFF2-40B4-BE49-F238E27FC236}">
                <a16:creationId xmlns:a16="http://schemas.microsoft.com/office/drawing/2014/main" id="{099A9AB1-B71D-424B-AB1A-47781BCF011C}"/>
              </a:ext>
            </a:extLst>
          </p:cNvPr>
          <p:cNvPicPr>
            <a:picLocks noChangeAspect="1"/>
          </p:cNvPicPr>
          <p:nvPr/>
        </p:nvPicPr>
        <p:blipFill>
          <a:blip r:embed="rId2">
            <a:biLevel thresh="25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9587301" y="452294"/>
            <a:ext cx="2486819" cy="1007932"/>
          </a:xfrm>
          <a:prstGeom prst="rect">
            <a:avLst/>
          </a:prstGeom>
        </p:spPr>
      </p:pic>
      <p:sp>
        <p:nvSpPr>
          <p:cNvPr id="11" name="Subtitle 2">
            <a:extLst>
              <a:ext uri="{FF2B5EF4-FFF2-40B4-BE49-F238E27FC236}">
                <a16:creationId xmlns:a16="http://schemas.microsoft.com/office/drawing/2014/main" id="{DED057A7-DD19-4143-A5D4-96AC53EEB7F8}"/>
              </a:ext>
            </a:extLst>
          </p:cNvPr>
          <p:cNvSpPr txBox="1">
            <a:spLocks/>
          </p:cNvSpPr>
          <p:nvPr/>
        </p:nvSpPr>
        <p:spPr>
          <a:xfrm>
            <a:off x="499261" y="353283"/>
            <a:ext cx="7243993" cy="8429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chemeClr val="bg1"/>
                </a:solidFill>
                <a:latin typeface="Montserrat" pitchFamily="2" charset="77"/>
                <a:ea typeface="Open Sans" panose="020B0606030504020204" pitchFamily="34" charset="0"/>
                <a:cs typeface="Open Sans" panose="020B0606030504020204" pitchFamily="34" charset="0"/>
              </a:rPr>
              <a:t>Starting + Monthly Fees</a:t>
            </a:r>
          </a:p>
        </p:txBody>
      </p:sp>
      <p:sp>
        <p:nvSpPr>
          <p:cNvPr id="12" name="Subtitle 2">
            <a:extLst>
              <a:ext uri="{FF2B5EF4-FFF2-40B4-BE49-F238E27FC236}">
                <a16:creationId xmlns:a16="http://schemas.microsoft.com/office/drawing/2014/main" id="{2BA88AC6-896C-3E47-9FFD-9D6E50E8C507}"/>
              </a:ext>
            </a:extLst>
          </p:cNvPr>
          <p:cNvSpPr txBox="1">
            <a:spLocks/>
          </p:cNvSpPr>
          <p:nvPr/>
        </p:nvSpPr>
        <p:spPr>
          <a:xfrm>
            <a:off x="506404" y="956260"/>
            <a:ext cx="7243993" cy="8429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chemeClr val="bg1"/>
                </a:solidFill>
                <a:latin typeface="Montserrat" pitchFamily="2" charset="77"/>
                <a:ea typeface="Open Sans" panose="020B0606030504020204" pitchFamily="34" charset="0"/>
                <a:cs typeface="Open Sans" panose="020B0606030504020204" pitchFamily="34" charset="0"/>
              </a:rPr>
              <a:t>What do the fees cover?</a:t>
            </a:r>
          </a:p>
        </p:txBody>
      </p:sp>
      <p:pic>
        <p:nvPicPr>
          <p:cNvPr id="3" name="Picture 2">
            <a:extLst>
              <a:ext uri="{FF2B5EF4-FFF2-40B4-BE49-F238E27FC236}">
                <a16:creationId xmlns:a16="http://schemas.microsoft.com/office/drawing/2014/main" id="{1AF14BD4-0968-D541-91AF-F1532A5EF036}"/>
              </a:ext>
            </a:extLst>
          </p:cNvPr>
          <p:cNvPicPr>
            <a:picLocks noChangeAspect="1"/>
          </p:cNvPicPr>
          <p:nvPr/>
        </p:nvPicPr>
        <p:blipFill>
          <a:blip r:embed="rId4"/>
          <a:srcRect/>
          <a:stretch/>
        </p:blipFill>
        <p:spPr>
          <a:xfrm>
            <a:off x="1024128" y="2552427"/>
            <a:ext cx="3477768" cy="3477768"/>
          </a:xfrm>
          <a:prstGeom prst="rect">
            <a:avLst/>
          </a:prstGeom>
        </p:spPr>
      </p:pic>
      <p:sp>
        <p:nvSpPr>
          <p:cNvPr id="16" name="Subtitle 2">
            <a:extLst>
              <a:ext uri="{FF2B5EF4-FFF2-40B4-BE49-F238E27FC236}">
                <a16:creationId xmlns:a16="http://schemas.microsoft.com/office/drawing/2014/main" id="{4480E621-A53C-2E4B-A8A4-5C0842CD4581}"/>
              </a:ext>
            </a:extLst>
          </p:cNvPr>
          <p:cNvSpPr txBox="1">
            <a:spLocks/>
          </p:cNvSpPr>
          <p:nvPr/>
        </p:nvSpPr>
        <p:spPr>
          <a:xfrm>
            <a:off x="5038040" y="3050775"/>
            <a:ext cx="5864964" cy="1376781"/>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4B878B"/>
                </a:solidFill>
                <a:latin typeface="Montserrat" pitchFamily="2" charset="77"/>
                <a:ea typeface="Open Sans" panose="020B0606030504020204" pitchFamily="34" charset="0"/>
                <a:cs typeface="Open Sans" panose="020B0606030504020204" pitchFamily="34" charset="0"/>
              </a:rPr>
              <a:t>Automated Marketing Materials</a:t>
            </a:r>
          </a:p>
        </p:txBody>
      </p:sp>
      <p:sp>
        <p:nvSpPr>
          <p:cNvPr id="18" name="TextBox 17">
            <a:extLst>
              <a:ext uri="{FF2B5EF4-FFF2-40B4-BE49-F238E27FC236}">
                <a16:creationId xmlns:a16="http://schemas.microsoft.com/office/drawing/2014/main" id="{2315EB42-FF22-6A41-9A41-CF4CD469D08F}"/>
              </a:ext>
            </a:extLst>
          </p:cNvPr>
          <p:cNvSpPr txBox="1"/>
          <p:nvPr/>
        </p:nvSpPr>
        <p:spPr>
          <a:xfrm>
            <a:off x="5038040" y="4291311"/>
            <a:ext cx="6257139" cy="1477328"/>
          </a:xfrm>
          <a:prstGeom prst="rect">
            <a:avLst/>
          </a:prstGeom>
          <a:noFill/>
        </p:spPr>
        <p:txBody>
          <a:bodyPr wrap="square" rtlCol="0">
            <a:spAutoFit/>
          </a:bodyPr>
          <a:lstStyle/>
          <a:p>
            <a:r>
              <a:rPr lang="en-US" dirty="0">
                <a:solidFill>
                  <a:srgbClr val="5C5D5D"/>
                </a:solidFill>
                <a:latin typeface="Montserrat" pitchFamily="2" charset="77"/>
              </a:rPr>
              <a:t>We offer our agents industry-leading marketing materials that can be created within minutes. With Breakthrough Broker, you can create content for social media, flyers, door hangers, post cards, and more with a click of a button.</a:t>
            </a:r>
          </a:p>
        </p:txBody>
      </p:sp>
    </p:spTree>
    <p:extLst>
      <p:ext uri="{BB962C8B-B14F-4D97-AF65-F5344CB8AC3E}">
        <p14:creationId xmlns:p14="http://schemas.microsoft.com/office/powerpoint/2010/main" val="4112254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73E1690-4F1F-0A49-9ECA-145A83BEFECE}"/>
              </a:ext>
            </a:extLst>
          </p:cNvPr>
          <p:cNvSpPr/>
          <p:nvPr/>
        </p:nvSpPr>
        <p:spPr>
          <a:xfrm>
            <a:off x="0" y="0"/>
            <a:ext cx="12206286" cy="1949450"/>
          </a:xfrm>
          <a:prstGeom prst="rect">
            <a:avLst/>
          </a:prstGeom>
          <a:solidFill>
            <a:srgbClr val="4B8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FA034"/>
              </a:solidFill>
            </a:endParaRPr>
          </a:p>
        </p:txBody>
      </p:sp>
      <p:pic>
        <p:nvPicPr>
          <p:cNvPr id="6" name="Picture 5" descr="Text, logo&#10;&#10;Description automatically generated">
            <a:extLst>
              <a:ext uri="{FF2B5EF4-FFF2-40B4-BE49-F238E27FC236}">
                <a16:creationId xmlns:a16="http://schemas.microsoft.com/office/drawing/2014/main" id="{099A9AB1-B71D-424B-AB1A-47781BCF011C}"/>
              </a:ext>
            </a:extLst>
          </p:cNvPr>
          <p:cNvPicPr>
            <a:picLocks noChangeAspect="1"/>
          </p:cNvPicPr>
          <p:nvPr/>
        </p:nvPicPr>
        <p:blipFill>
          <a:blip r:embed="rId2">
            <a:biLevel thresh="25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9587301" y="452294"/>
            <a:ext cx="2486819" cy="1007932"/>
          </a:xfrm>
          <a:prstGeom prst="rect">
            <a:avLst/>
          </a:prstGeom>
        </p:spPr>
      </p:pic>
      <p:sp>
        <p:nvSpPr>
          <p:cNvPr id="11" name="Subtitle 2">
            <a:extLst>
              <a:ext uri="{FF2B5EF4-FFF2-40B4-BE49-F238E27FC236}">
                <a16:creationId xmlns:a16="http://schemas.microsoft.com/office/drawing/2014/main" id="{DED057A7-DD19-4143-A5D4-96AC53EEB7F8}"/>
              </a:ext>
            </a:extLst>
          </p:cNvPr>
          <p:cNvSpPr txBox="1">
            <a:spLocks/>
          </p:cNvSpPr>
          <p:nvPr/>
        </p:nvSpPr>
        <p:spPr>
          <a:xfrm>
            <a:off x="499261" y="353283"/>
            <a:ext cx="7243993" cy="8429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chemeClr val="bg1"/>
                </a:solidFill>
                <a:latin typeface="Montserrat" pitchFamily="2" charset="77"/>
                <a:ea typeface="Open Sans" panose="020B0606030504020204" pitchFamily="34" charset="0"/>
                <a:cs typeface="Open Sans" panose="020B0606030504020204" pitchFamily="34" charset="0"/>
              </a:rPr>
              <a:t>Starting + Monthly Fees</a:t>
            </a:r>
          </a:p>
        </p:txBody>
      </p:sp>
      <p:sp>
        <p:nvSpPr>
          <p:cNvPr id="12" name="Subtitle 2">
            <a:extLst>
              <a:ext uri="{FF2B5EF4-FFF2-40B4-BE49-F238E27FC236}">
                <a16:creationId xmlns:a16="http://schemas.microsoft.com/office/drawing/2014/main" id="{2BA88AC6-896C-3E47-9FFD-9D6E50E8C507}"/>
              </a:ext>
            </a:extLst>
          </p:cNvPr>
          <p:cNvSpPr txBox="1">
            <a:spLocks/>
          </p:cNvSpPr>
          <p:nvPr/>
        </p:nvSpPr>
        <p:spPr>
          <a:xfrm>
            <a:off x="506404" y="956260"/>
            <a:ext cx="7243993" cy="8429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chemeClr val="bg1"/>
                </a:solidFill>
                <a:latin typeface="Montserrat" pitchFamily="2" charset="77"/>
                <a:ea typeface="Open Sans" panose="020B0606030504020204" pitchFamily="34" charset="0"/>
                <a:cs typeface="Open Sans" panose="020B0606030504020204" pitchFamily="34" charset="0"/>
              </a:rPr>
              <a:t>What do the fees cover?</a:t>
            </a:r>
          </a:p>
        </p:txBody>
      </p:sp>
      <p:pic>
        <p:nvPicPr>
          <p:cNvPr id="3" name="Picture 2">
            <a:extLst>
              <a:ext uri="{FF2B5EF4-FFF2-40B4-BE49-F238E27FC236}">
                <a16:creationId xmlns:a16="http://schemas.microsoft.com/office/drawing/2014/main" id="{1AF14BD4-0968-D541-91AF-F1532A5EF036}"/>
              </a:ext>
            </a:extLst>
          </p:cNvPr>
          <p:cNvPicPr>
            <a:picLocks noChangeAspect="1"/>
          </p:cNvPicPr>
          <p:nvPr/>
        </p:nvPicPr>
        <p:blipFill>
          <a:blip r:embed="rId4"/>
          <a:srcRect/>
          <a:stretch/>
        </p:blipFill>
        <p:spPr>
          <a:xfrm>
            <a:off x="8237687" y="3739165"/>
            <a:ext cx="2699227" cy="1518315"/>
          </a:xfrm>
          <a:prstGeom prst="rect">
            <a:avLst/>
          </a:prstGeom>
        </p:spPr>
      </p:pic>
      <p:sp>
        <p:nvSpPr>
          <p:cNvPr id="16" name="Subtitle 2">
            <a:extLst>
              <a:ext uri="{FF2B5EF4-FFF2-40B4-BE49-F238E27FC236}">
                <a16:creationId xmlns:a16="http://schemas.microsoft.com/office/drawing/2014/main" id="{4480E621-A53C-2E4B-A8A4-5C0842CD4581}"/>
              </a:ext>
            </a:extLst>
          </p:cNvPr>
          <p:cNvSpPr txBox="1">
            <a:spLocks/>
          </p:cNvSpPr>
          <p:nvPr/>
        </p:nvSpPr>
        <p:spPr>
          <a:xfrm>
            <a:off x="1288996" y="3050775"/>
            <a:ext cx="5864964" cy="13767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4B878B"/>
                </a:solidFill>
                <a:latin typeface="Montserrat" pitchFamily="2" charset="77"/>
                <a:ea typeface="Open Sans" panose="020B0606030504020204" pitchFamily="34" charset="0"/>
                <a:cs typeface="Open Sans" panose="020B0606030504020204" pitchFamily="34" charset="0"/>
              </a:rPr>
              <a:t>Slack</a:t>
            </a:r>
          </a:p>
        </p:txBody>
      </p:sp>
      <p:sp>
        <p:nvSpPr>
          <p:cNvPr id="18" name="TextBox 17">
            <a:extLst>
              <a:ext uri="{FF2B5EF4-FFF2-40B4-BE49-F238E27FC236}">
                <a16:creationId xmlns:a16="http://schemas.microsoft.com/office/drawing/2014/main" id="{2315EB42-FF22-6A41-9A41-CF4CD469D08F}"/>
              </a:ext>
            </a:extLst>
          </p:cNvPr>
          <p:cNvSpPr txBox="1"/>
          <p:nvPr/>
        </p:nvSpPr>
        <p:spPr>
          <a:xfrm>
            <a:off x="1288996" y="4073102"/>
            <a:ext cx="6257139" cy="2031325"/>
          </a:xfrm>
          <a:prstGeom prst="rect">
            <a:avLst/>
          </a:prstGeom>
          <a:noFill/>
        </p:spPr>
        <p:txBody>
          <a:bodyPr wrap="square" rtlCol="0">
            <a:spAutoFit/>
          </a:bodyPr>
          <a:lstStyle/>
          <a:p>
            <a:r>
              <a:rPr lang="en-US" dirty="0">
                <a:solidFill>
                  <a:srgbClr val="5C5D5D"/>
                </a:solidFill>
                <a:latin typeface="Montserrat" pitchFamily="2" charset="77"/>
              </a:rPr>
              <a:t>Slack is a messaging app for </a:t>
            </a:r>
            <a:r>
              <a:rPr lang="en-US" dirty="0" err="1">
                <a:solidFill>
                  <a:srgbClr val="5C5D5D"/>
                </a:solidFill>
                <a:latin typeface="Montserrat" pitchFamily="2" charset="77"/>
              </a:rPr>
              <a:t>CanZell</a:t>
            </a:r>
            <a:r>
              <a:rPr lang="en-US" dirty="0">
                <a:solidFill>
                  <a:srgbClr val="5C5D5D"/>
                </a:solidFill>
                <a:latin typeface="Montserrat" pitchFamily="2" charset="77"/>
              </a:rPr>
              <a:t> Realty that connects people to the information they need. Slack is something </a:t>
            </a:r>
            <a:r>
              <a:rPr lang="en-US" dirty="0" err="1">
                <a:solidFill>
                  <a:srgbClr val="5C5D5D"/>
                </a:solidFill>
                <a:latin typeface="Montserrat" pitchFamily="2" charset="77"/>
              </a:rPr>
              <a:t>CanZell</a:t>
            </a:r>
            <a:r>
              <a:rPr lang="en-US" dirty="0">
                <a:solidFill>
                  <a:srgbClr val="5C5D5D"/>
                </a:solidFill>
                <a:latin typeface="Montserrat" pitchFamily="2" charset="77"/>
              </a:rPr>
              <a:t> Realty uses for any announcements, trainings, posts by agents and the corporate team, and so much more! There is unlimited messages in search, external partners in channels and more!</a:t>
            </a:r>
          </a:p>
        </p:txBody>
      </p:sp>
    </p:spTree>
    <p:extLst>
      <p:ext uri="{BB962C8B-B14F-4D97-AF65-F5344CB8AC3E}">
        <p14:creationId xmlns:p14="http://schemas.microsoft.com/office/powerpoint/2010/main" val="4257536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73E1690-4F1F-0A49-9ECA-145A83BEFECE}"/>
              </a:ext>
            </a:extLst>
          </p:cNvPr>
          <p:cNvSpPr/>
          <p:nvPr/>
        </p:nvSpPr>
        <p:spPr>
          <a:xfrm>
            <a:off x="0" y="0"/>
            <a:ext cx="12206286" cy="1949450"/>
          </a:xfrm>
          <a:prstGeom prst="rect">
            <a:avLst/>
          </a:prstGeom>
          <a:solidFill>
            <a:srgbClr val="4B8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FA034"/>
              </a:solidFill>
            </a:endParaRPr>
          </a:p>
        </p:txBody>
      </p:sp>
      <p:pic>
        <p:nvPicPr>
          <p:cNvPr id="6" name="Picture 5" descr="Text, logo&#10;&#10;Description automatically generated">
            <a:extLst>
              <a:ext uri="{FF2B5EF4-FFF2-40B4-BE49-F238E27FC236}">
                <a16:creationId xmlns:a16="http://schemas.microsoft.com/office/drawing/2014/main" id="{099A9AB1-B71D-424B-AB1A-47781BCF011C}"/>
              </a:ext>
            </a:extLst>
          </p:cNvPr>
          <p:cNvPicPr>
            <a:picLocks noChangeAspect="1"/>
          </p:cNvPicPr>
          <p:nvPr/>
        </p:nvPicPr>
        <p:blipFill>
          <a:blip r:embed="rId2">
            <a:biLevel thresh="25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9587301" y="452294"/>
            <a:ext cx="2486819" cy="1007932"/>
          </a:xfrm>
          <a:prstGeom prst="rect">
            <a:avLst/>
          </a:prstGeom>
        </p:spPr>
      </p:pic>
      <p:sp>
        <p:nvSpPr>
          <p:cNvPr id="11" name="Subtitle 2">
            <a:extLst>
              <a:ext uri="{FF2B5EF4-FFF2-40B4-BE49-F238E27FC236}">
                <a16:creationId xmlns:a16="http://schemas.microsoft.com/office/drawing/2014/main" id="{DED057A7-DD19-4143-A5D4-96AC53EEB7F8}"/>
              </a:ext>
            </a:extLst>
          </p:cNvPr>
          <p:cNvSpPr txBox="1">
            <a:spLocks/>
          </p:cNvSpPr>
          <p:nvPr/>
        </p:nvSpPr>
        <p:spPr>
          <a:xfrm>
            <a:off x="499261" y="353283"/>
            <a:ext cx="7243993" cy="8429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chemeClr val="bg1"/>
                </a:solidFill>
                <a:latin typeface="Montserrat" pitchFamily="2" charset="77"/>
                <a:ea typeface="Open Sans" panose="020B0606030504020204" pitchFamily="34" charset="0"/>
                <a:cs typeface="Open Sans" panose="020B0606030504020204" pitchFamily="34" charset="0"/>
              </a:rPr>
              <a:t>Starting + Monthly Fees</a:t>
            </a:r>
          </a:p>
        </p:txBody>
      </p:sp>
      <p:sp>
        <p:nvSpPr>
          <p:cNvPr id="12" name="Subtitle 2">
            <a:extLst>
              <a:ext uri="{FF2B5EF4-FFF2-40B4-BE49-F238E27FC236}">
                <a16:creationId xmlns:a16="http://schemas.microsoft.com/office/drawing/2014/main" id="{2BA88AC6-896C-3E47-9FFD-9D6E50E8C507}"/>
              </a:ext>
            </a:extLst>
          </p:cNvPr>
          <p:cNvSpPr txBox="1">
            <a:spLocks/>
          </p:cNvSpPr>
          <p:nvPr/>
        </p:nvSpPr>
        <p:spPr>
          <a:xfrm>
            <a:off x="506404" y="956260"/>
            <a:ext cx="7243993" cy="8429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chemeClr val="bg1"/>
                </a:solidFill>
                <a:latin typeface="Montserrat" pitchFamily="2" charset="77"/>
                <a:ea typeface="Open Sans" panose="020B0606030504020204" pitchFamily="34" charset="0"/>
                <a:cs typeface="Open Sans" panose="020B0606030504020204" pitchFamily="34" charset="0"/>
              </a:rPr>
              <a:t>What do the fees cover?</a:t>
            </a:r>
          </a:p>
        </p:txBody>
      </p:sp>
      <p:pic>
        <p:nvPicPr>
          <p:cNvPr id="3" name="Picture 2">
            <a:extLst>
              <a:ext uri="{FF2B5EF4-FFF2-40B4-BE49-F238E27FC236}">
                <a16:creationId xmlns:a16="http://schemas.microsoft.com/office/drawing/2014/main" id="{1AF14BD4-0968-D541-91AF-F1532A5EF036}"/>
              </a:ext>
            </a:extLst>
          </p:cNvPr>
          <p:cNvPicPr>
            <a:picLocks noChangeAspect="1"/>
          </p:cNvPicPr>
          <p:nvPr/>
        </p:nvPicPr>
        <p:blipFill>
          <a:blip r:embed="rId4"/>
          <a:srcRect/>
          <a:stretch/>
        </p:blipFill>
        <p:spPr>
          <a:xfrm>
            <a:off x="1024128" y="2986144"/>
            <a:ext cx="3477768" cy="2610333"/>
          </a:xfrm>
          <a:prstGeom prst="rect">
            <a:avLst/>
          </a:prstGeom>
        </p:spPr>
      </p:pic>
      <p:sp>
        <p:nvSpPr>
          <p:cNvPr id="16" name="Subtitle 2">
            <a:extLst>
              <a:ext uri="{FF2B5EF4-FFF2-40B4-BE49-F238E27FC236}">
                <a16:creationId xmlns:a16="http://schemas.microsoft.com/office/drawing/2014/main" id="{4480E621-A53C-2E4B-A8A4-5C0842CD4581}"/>
              </a:ext>
            </a:extLst>
          </p:cNvPr>
          <p:cNvSpPr txBox="1">
            <a:spLocks/>
          </p:cNvSpPr>
          <p:nvPr/>
        </p:nvSpPr>
        <p:spPr>
          <a:xfrm>
            <a:off x="5038040" y="3050775"/>
            <a:ext cx="5864964" cy="13767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4B878B"/>
                </a:solidFill>
                <a:latin typeface="Montserrat" pitchFamily="2" charset="77"/>
                <a:ea typeface="Open Sans" panose="020B0606030504020204" pitchFamily="34" charset="0"/>
                <a:cs typeface="Open Sans" panose="020B0606030504020204" pitchFamily="34" charset="0"/>
              </a:rPr>
              <a:t>Workplace by Facebook</a:t>
            </a:r>
          </a:p>
        </p:txBody>
      </p:sp>
      <p:sp>
        <p:nvSpPr>
          <p:cNvPr id="18" name="TextBox 17">
            <a:extLst>
              <a:ext uri="{FF2B5EF4-FFF2-40B4-BE49-F238E27FC236}">
                <a16:creationId xmlns:a16="http://schemas.microsoft.com/office/drawing/2014/main" id="{2315EB42-FF22-6A41-9A41-CF4CD469D08F}"/>
              </a:ext>
            </a:extLst>
          </p:cNvPr>
          <p:cNvSpPr txBox="1"/>
          <p:nvPr/>
        </p:nvSpPr>
        <p:spPr>
          <a:xfrm>
            <a:off x="5038040" y="4291311"/>
            <a:ext cx="6257139" cy="1477328"/>
          </a:xfrm>
          <a:prstGeom prst="rect">
            <a:avLst/>
          </a:prstGeom>
          <a:noFill/>
        </p:spPr>
        <p:txBody>
          <a:bodyPr wrap="square" rtlCol="0">
            <a:spAutoFit/>
          </a:bodyPr>
          <a:lstStyle/>
          <a:p>
            <a:r>
              <a:rPr lang="en-US" dirty="0">
                <a:solidFill>
                  <a:srgbClr val="5C5D5D"/>
                </a:solidFill>
                <a:latin typeface="Montserrat" pitchFamily="2" charset="77"/>
              </a:rPr>
              <a:t>Workplace is very similar to Facebook, however, it is a separate platform. Within Workplace, you have a news feed full of announcements, trainings, posts by agents and the corporate team, and referrals. You can join groups as well! </a:t>
            </a:r>
          </a:p>
        </p:txBody>
      </p:sp>
    </p:spTree>
    <p:extLst>
      <p:ext uri="{BB962C8B-B14F-4D97-AF65-F5344CB8AC3E}">
        <p14:creationId xmlns:p14="http://schemas.microsoft.com/office/powerpoint/2010/main" val="2319927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73E1690-4F1F-0A49-9ECA-145A83BEFECE}"/>
              </a:ext>
            </a:extLst>
          </p:cNvPr>
          <p:cNvSpPr/>
          <p:nvPr/>
        </p:nvSpPr>
        <p:spPr>
          <a:xfrm>
            <a:off x="0" y="0"/>
            <a:ext cx="12206286" cy="1949450"/>
          </a:xfrm>
          <a:prstGeom prst="rect">
            <a:avLst/>
          </a:prstGeom>
          <a:solidFill>
            <a:srgbClr val="4B8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FA034"/>
              </a:solidFill>
            </a:endParaRPr>
          </a:p>
        </p:txBody>
      </p:sp>
      <p:pic>
        <p:nvPicPr>
          <p:cNvPr id="6" name="Picture 5" descr="Text, logo&#10;&#10;Description automatically generated">
            <a:extLst>
              <a:ext uri="{FF2B5EF4-FFF2-40B4-BE49-F238E27FC236}">
                <a16:creationId xmlns:a16="http://schemas.microsoft.com/office/drawing/2014/main" id="{099A9AB1-B71D-424B-AB1A-47781BCF011C}"/>
              </a:ext>
            </a:extLst>
          </p:cNvPr>
          <p:cNvPicPr>
            <a:picLocks noChangeAspect="1"/>
          </p:cNvPicPr>
          <p:nvPr/>
        </p:nvPicPr>
        <p:blipFill>
          <a:blip r:embed="rId2">
            <a:biLevel thresh="25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9587301" y="452294"/>
            <a:ext cx="2486819" cy="1007932"/>
          </a:xfrm>
          <a:prstGeom prst="rect">
            <a:avLst/>
          </a:prstGeom>
        </p:spPr>
      </p:pic>
      <p:sp>
        <p:nvSpPr>
          <p:cNvPr id="11" name="Subtitle 2">
            <a:extLst>
              <a:ext uri="{FF2B5EF4-FFF2-40B4-BE49-F238E27FC236}">
                <a16:creationId xmlns:a16="http://schemas.microsoft.com/office/drawing/2014/main" id="{DED057A7-DD19-4143-A5D4-96AC53EEB7F8}"/>
              </a:ext>
            </a:extLst>
          </p:cNvPr>
          <p:cNvSpPr txBox="1">
            <a:spLocks/>
          </p:cNvSpPr>
          <p:nvPr/>
        </p:nvSpPr>
        <p:spPr>
          <a:xfrm>
            <a:off x="499261" y="353283"/>
            <a:ext cx="7243993" cy="8429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chemeClr val="bg1"/>
                </a:solidFill>
                <a:latin typeface="Montserrat" pitchFamily="2" charset="77"/>
                <a:ea typeface="Open Sans" panose="020B0606030504020204" pitchFamily="34" charset="0"/>
                <a:cs typeface="Open Sans" panose="020B0606030504020204" pitchFamily="34" charset="0"/>
              </a:rPr>
              <a:t>Starting + Monthly Fees</a:t>
            </a:r>
          </a:p>
        </p:txBody>
      </p:sp>
      <p:sp>
        <p:nvSpPr>
          <p:cNvPr id="12" name="Subtitle 2">
            <a:extLst>
              <a:ext uri="{FF2B5EF4-FFF2-40B4-BE49-F238E27FC236}">
                <a16:creationId xmlns:a16="http://schemas.microsoft.com/office/drawing/2014/main" id="{2BA88AC6-896C-3E47-9FFD-9D6E50E8C507}"/>
              </a:ext>
            </a:extLst>
          </p:cNvPr>
          <p:cNvSpPr txBox="1">
            <a:spLocks/>
          </p:cNvSpPr>
          <p:nvPr/>
        </p:nvSpPr>
        <p:spPr>
          <a:xfrm>
            <a:off x="506404" y="956260"/>
            <a:ext cx="7243993" cy="8429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chemeClr val="bg1"/>
                </a:solidFill>
                <a:latin typeface="Montserrat" pitchFamily="2" charset="77"/>
                <a:ea typeface="Open Sans" panose="020B0606030504020204" pitchFamily="34" charset="0"/>
                <a:cs typeface="Open Sans" panose="020B0606030504020204" pitchFamily="34" charset="0"/>
              </a:rPr>
              <a:t>What do the fees cover?</a:t>
            </a:r>
          </a:p>
        </p:txBody>
      </p:sp>
      <p:pic>
        <p:nvPicPr>
          <p:cNvPr id="3" name="Picture 2">
            <a:extLst>
              <a:ext uri="{FF2B5EF4-FFF2-40B4-BE49-F238E27FC236}">
                <a16:creationId xmlns:a16="http://schemas.microsoft.com/office/drawing/2014/main" id="{1AF14BD4-0968-D541-91AF-F1532A5EF036}"/>
              </a:ext>
            </a:extLst>
          </p:cNvPr>
          <p:cNvPicPr>
            <a:picLocks noChangeAspect="1"/>
          </p:cNvPicPr>
          <p:nvPr/>
        </p:nvPicPr>
        <p:blipFill>
          <a:blip r:embed="rId4"/>
          <a:srcRect/>
          <a:stretch/>
        </p:blipFill>
        <p:spPr>
          <a:xfrm>
            <a:off x="8237687" y="3748537"/>
            <a:ext cx="2699227" cy="1499570"/>
          </a:xfrm>
          <a:prstGeom prst="rect">
            <a:avLst/>
          </a:prstGeom>
        </p:spPr>
      </p:pic>
      <p:sp>
        <p:nvSpPr>
          <p:cNvPr id="16" name="Subtitle 2">
            <a:extLst>
              <a:ext uri="{FF2B5EF4-FFF2-40B4-BE49-F238E27FC236}">
                <a16:creationId xmlns:a16="http://schemas.microsoft.com/office/drawing/2014/main" id="{4480E621-A53C-2E4B-A8A4-5C0842CD4581}"/>
              </a:ext>
            </a:extLst>
          </p:cNvPr>
          <p:cNvSpPr txBox="1">
            <a:spLocks/>
          </p:cNvSpPr>
          <p:nvPr/>
        </p:nvSpPr>
        <p:spPr>
          <a:xfrm>
            <a:off x="1288996" y="3050775"/>
            <a:ext cx="5864964" cy="13767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4B878B"/>
                </a:solidFill>
                <a:latin typeface="Montserrat" pitchFamily="2" charset="77"/>
                <a:ea typeface="Open Sans" panose="020B0606030504020204" pitchFamily="34" charset="0"/>
                <a:cs typeface="Open Sans" panose="020B0606030504020204" pitchFamily="34" charset="0"/>
              </a:rPr>
              <a:t>Regus</a:t>
            </a:r>
          </a:p>
        </p:txBody>
      </p:sp>
      <p:sp>
        <p:nvSpPr>
          <p:cNvPr id="18" name="TextBox 17">
            <a:extLst>
              <a:ext uri="{FF2B5EF4-FFF2-40B4-BE49-F238E27FC236}">
                <a16:creationId xmlns:a16="http://schemas.microsoft.com/office/drawing/2014/main" id="{2315EB42-FF22-6A41-9A41-CF4CD469D08F}"/>
              </a:ext>
            </a:extLst>
          </p:cNvPr>
          <p:cNvSpPr txBox="1"/>
          <p:nvPr/>
        </p:nvSpPr>
        <p:spPr>
          <a:xfrm>
            <a:off x="1288996" y="4073102"/>
            <a:ext cx="6257139" cy="1477328"/>
          </a:xfrm>
          <a:prstGeom prst="rect">
            <a:avLst/>
          </a:prstGeom>
          <a:noFill/>
        </p:spPr>
        <p:txBody>
          <a:bodyPr wrap="square" rtlCol="0">
            <a:spAutoFit/>
          </a:bodyPr>
          <a:lstStyle/>
          <a:p>
            <a:r>
              <a:rPr lang="en-US" dirty="0">
                <a:solidFill>
                  <a:srgbClr val="5C5D5D"/>
                </a:solidFill>
                <a:latin typeface="Montserrat" pitchFamily="2" charset="77"/>
              </a:rPr>
              <a:t>Agents who join </a:t>
            </a:r>
            <a:r>
              <a:rPr lang="en-US" dirty="0" err="1">
                <a:solidFill>
                  <a:srgbClr val="5C5D5D"/>
                </a:solidFill>
                <a:latin typeface="Montserrat" pitchFamily="2" charset="77"/>
              </a:rPr>
              <a:t>CanZell</a:t>
            </a:r>
            <a:r>
              <a:rPr lang="en-US" dirty="0">
                <a:solidFill>
                  <a:srgbClr val="5C5D5D"/>
                </a:solidFill>
                <a:latin typeface="Montserrat" pitchFamily="2" charset="77"/>
              </a:rPr>
              <a:t> receive a free membership to the shared workspaces within Regus local offices. Regus is a nationwide coworking space. Agents can pop in, use WIFI, grab a coffee, and take care of work in over 3,000 locations across the US.</a:t>
            </a:r>
          </a:p>
        </p:txBody>
      </p:sp>
    </p:spTree>
    <p:extLst>
      <p:ext uri="{BB962C8B-B14F-4D97-AF65-F5344CB8AC3E}">
        <p14:creationId xmlns:p14="http://schemas.microsoft.com/office/powerpoint/2010/main" val="245240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73E1690-4F1F-0A49-9ECA-145A83BEFECE}"/>
              </a:ext>
            </a:extLst>
          </p:cNvPr>
          <p:cNvSpPr/>
          <p:nvPr/>
        </p:nvSpPr>
        <p:spPr>
          <a:xfrm>
            <a:off x="0" y="0"/>
            <a:ext cx="12206286" cy="1949450"/>
          </a:xfrm>
          <a:prstGeom prst="rect">
            <a:avLst/>
          </a:prstGeom>
          <a:solidFill>
            <a:srgbClr val="4B8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FA034"/>
              </a:solidFill>
            </a:endParaRPr>
          </a:p>
        </p:txBody>
      </p:sp>
      <p:pic>
        <p:nvPicPr>
          <p:cNvPr id="6" name="Picture 5" descr="Text, logo&#10;&#10;Description automatically generated">
            <a:extLst>
              <a:ext uri="{FF2B5EF4-FFF2-40B4-BE49-F238E27FC236}">
                <a16:creationId xmlns:a16="http://schemas.microsoft.com/office/drawing/2014/main" id="{099A9AB1-B71D-424B-AB1A-47781BCF011C}"/>
              </a:ext>
            </a:extLst>
          </p:cNvPr>
          <p:cNvPicPr>
            <a:picLocks noChangeAspect="1"/>
          </p:cNvPicPr>
          <p:nvPr/>
        </p:nvPicPr>
        <p:blipFill>
          <a:blip r:embed="rId2">
            <a:biLevel thresh="25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9587301" y="452294"/>
            <a:ext cx="2486819" cy="1007932"/>
          </a:xfrm>
          <a:prstGeom prst="rect">
            <a:avLst/>
          </a:prstGeom>
        </p:spPr>
      </p:pic>
      <p:sp>
        <p:nvSpPr>
          <p:cNvPr id="11" name="Subtitle 2">
            <a:extLst>
              <a:ext uri="{FF2B5EF4-FFF2-40B4-BE49-F238E27FC236}">
                <a16:creationId xmlns:a16="http://schemas.microsoft.com/office/drawing/2014/main" id="{DED057A7-DD19-4143-A5D4-96AC53EEB7F8}"/>
              </a:ext>
            </a:extLst>
          </p:cNvPr>
          <p:cNvSpPr txBox="1">
            <a:spLocks/>
          </p:cNvSpPr>
          <p:nvPr/>
        </p:nvSpPr>
        <p:spPr>
          <a:xfrm>
            <a:off x="499261" y="353283"/>
            <a:ext cx="7243993" cy="8429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chemeClr val="bg1"/>
                </a:solidFill>
                <a:latin typeface="Montserrat" pitchFamily="2" charset="77"/>
                <a:ea typeface="Open Sans" panose="020B0606030504020204" pitchFamily="34" charset="0"/>
                <a:cs typeface="Open Sans" panose="020B0606030504020204" pitchFamily="34" charset="0"/>
              </a:rPr>
              <a:t>Starting + Monthly Fees</a:t>
            </a:r>
          </a:p>
        </p:txBody>
      </p:sp>
      <p:sp>
        <p:nvSpPr>
          <p:cNvPr id="12" name="Subtitle 2">
            <a:extLst>
              <a:ext uri="{FF2B5EF4-FFF2-40B4-BE49-F238E27FC236}">
                <a16:creationId xmlns:a16="http://schemas.microsoft.com/office/drawing/2014/main" id="{2BA88AC6-896C-3E47-9FFD-9D6E50E8C507}"/>
              </a:ext>
            </a:extLst>
          </p:cNvPr>
          <p:cNvSpPr txBox="1">
            <a:spLocks/>
          </p:cNvSpPr>
          <p:nvPr/>
        </p:nvSpPr>
        <p:spPr>
          <a:xfrm>
            <a:off x="506404" y="956260"/>
            <a:ext cx="7243993" cy="8429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chemeClr val="bg1"/>
                </a:solidFill>
                <a:latin typeface="Montserrat" pitchFamily="2" charset="77"/>
                <a:ea typeface="Open Sans" panose="020B0606030504020204" pitchFamily="34" charset="0"/>
                <a:cs typeface="Open Sans" panose="020B0606030504020204" pitchFamily="34" charset="0"/>
              </a:rPr>
              <a:t>What do the fees cover?</a:t>
            </a:r>
          </a:p>
        </p:txBody>
      </p:sp>
      <p:pic>
        <p:nvPicPr>
          <p:cNvPr id="3" name="Picture 2">
            <a:extLst>
              <a:ext uri="{FF2B5EF4-FFF2-40B4-BE49-F238E27FC236}">
                <a16:creationId xmlns:a16="http://schemas.microsoft.com/office/drawing/2014/main" id="{1AF14BD4-0968-D541-91AF-F1532A5EF036}"/>
              </a:ext>
            </a:extLst>
          </p:cNvPr>
          <p:cNvPicPr>
            <a:picLocks noChangeAspect="1"/>
          </p:cNvPicPr>
          <p:nvPr/>
        </p:nvPicPr>
        <p:blipFill>
          <a:blip r:embed="rId4"/>
          <a:srcRect/>
          <a:stretch/>
        </p:blipFill>
        <p:spPr>
          <a:xfrm>
            <a:off x="1024128" y="2552427"/>
            <a:ext cx="3477768" cy="3477768"/>
          </a:xfrm>
          <a:prstGeom prst="rect">
            <a:avLst/>
          </a:prstGeom>
        </p:spPr>
      </p:pic>
      <p:sp>
        <p:nvSpPr>
          <p:cNvPr id="16" name="Subtitle 2">
            <a:extLst>
              <a:ext uri="{FF2B5EF4-FFF2-40B4-BE49-F238E27FC236}">
                <a16:creationId xmlns:a16="http://schemas.microsoft.com/office/drawing/2014/main" id="{4480E621-A53C-2E4B-A8A4-5C0842CD4581}"/>
              </a:ext>
            </a:extLst>
          </p:cNvPr>
          <p:cNvSpPr txBox="1">
            <a:spLocks/>
          </p:cNvSpPr>
          <p:nvPr/>
        </p:nvSpPr>
        <p:spPr>
          <a:xfrm>
            <a:off x="5038040" y="3050775"/>
            <a:ext cx="5864964" cy="13767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4B878B"/>
                </a:solidFill>
                <a:latin typeface="Montserrat" pitchFamily="2" charset="77"/>
                <a:ea typeface="Open Sans" panose="020B0606030504020204" pitchFamily="34" charset="0"/>
                <a:cs typeface="Open Sans" panose="020B0606030504020204" pitchFamily="34" charset="0"/>
              </a:rPr>
              <a:t>CR University Virtual Training</a:t>
            </a:r>
          </a:p>
        </p:txBody>
      </p:sp>
      <p:sp>
        <p:nvSpPr>
          <p:cNvPr id="18" name="TextBox 17">
            <a:extLst>
              <a:ext uri="{FF2B5EF4-FFF2-40B4-BE49-F238E27FC236}">
                <a16:creationId xmlns:a16="http://schemas.microsoft.com/office/drawing/2014/main" id="{2315EB42-FF22-6A41-9A41-CF4CD469D08F}"/>
              </a:ext>
            </a:extLst>
          </p:cNvPr>
          <p:cNvSpPr txBox="1"/>
          <p:nvPr/>
        </p:nvSpPr>
        <p:spPr>
          <a:xfrm>
            <a:off x="5038040" y="4291311"/>
            <a:ext cx="6257139" cy="923330"/>
          </a:xfrm>
          <a:prstGeom prst="rect">
            <a:avLst/>
          </a:prstGeom>
          <a:noFill/>
        </p:spPr>
        <p:txBody>
          <a:bodyPr wrap="square" rtlCol="0">
            <a:spAutoFit/>
          </a:bodyPr>
          <a:lstStyle/>
          <a:p>
            <a:r>
              <a:rPr lang="en-US" dirty="0">
                <a:solidFill>
                  <a:srgbClr val="5C5D5D"/>
                </a:solidFill>
                <a:latin typeface="Montserrat" pitchFamily="2" charset="77"/>
              </a:rPr>
              <a:t>Education is the key factor to anyone’s success. We provide live and on-demand training in our University Training Portal.</a:t>
            </a:r>
          </a:p>
        </p:txBody>
      </p:sp>
    </p:spTree>
    <p:extLst>
      <p:ext uri="{BB962C8B-B14F-4D97-AF65-F5344CB8AC3E}">
        <p14:creationId xmlns:p14="http://schemas.microsoft.com/office/powerpoint/2010/main" val="3261766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73E1690-4F1F-0A49-9ECA-145A83BEFECE}"/>
              </a:ext>
            </a:extLst>
          </p:cNvPr>
          <p:cNvSpPr/>
          <p:nvPr/>
        </p:nvSpPr>
        <p:spPr>
          <a:xfrm>
            <a:off x="0" y="0"/>
            <a:ext cx="12206286" cy="1949450"/>
          </a:xfrm>
          <a:prstGeom prst="rect">
            <a:avLst/>
          </a:prstGeom>
          <a:solidFill>
            <a:srgbClr val="4B8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FA034"/>
              </a:solidFill>
            </a:endParaRPr>
          </a:p>
        </p:txBody>
      </p:sp>
      <p:pic>
        <p:nvPicPr>
          <p:cNvPr id="6" name="Picture 5" descr="Text, logo&#10;&#10;Description automatically generated">
            <a:extLst>
              <a:ext uri="{FF2B5EF4-FFF2-40B4-BE49-F238E27FC236}">
                <a16:creationId xmlns:a16="http://schemas.microsoft.com/office/drawing/2014/main" id="{099A9AB1-B71D-424B-AB1A-47781BCF011C}"/>
              </a:ext>
            </a:extLst>
          </p:cNvPr>
          <p:cNvPicPr>
            <a:picLocks noChangeAspect="1"/>
          </p:cNvPicPr>
          <p:nvPr/>
        </p:nvPicPr>
        <p:blipFill>
          <a:blip r:embed="rId2">
            <a:biLevel thresh="25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9587301" y="452294"/>
            <a:ext cx="2486819" cy="1007932"/>
          </a:xfrm>
          <a:prstGeom prst="rect">
            <a:avLst/>
          </a:prstGeom>
        </p:spPr>
      </p:pic>
      <p:sp>
        <p:nvSpPr>
          <p:cNvPr id="11" name="Subtitle 2">
            <a:extLst>
              <a:ext uri="{FF2B5EF4-FFF2-40B4-BE49-F238E27FC236}">
                <a16:creationId xmlns:a16="http://schemas.microsoft.com/office/drawing/2014/main" id="{DED057A7-DD19-4143-A5D4-96AC53EEB7F8}"/>
              </a:ext>
            </a:extLst>
          </p:cNvPr>
          <p:cNvSpPr txBox="1">
            <a:spLocks/>
          </p:cNvSpPr>
          <p:nvPr/>
        </p:nvSpPr>
        <p:spPr>
          <a:xfrm>
            <a:off x="499261" y="353283"/>
            <a:ext cx="7243993" cy="8429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chemeClr val="bg1"/>
                </a:solidFill>
                <a:latin typeface="Montserrat" pitchFamily="2" charset="77"/>
                <a:ea typeface="Open Sans" panose="020B0606030504020204" pitchFamily="34" charset="0"/>
                <a:cs typeface="Open Sans" panose="020B0606030504020204" pitchFamily="34" charset="0"/>
              </a:rPr>
              <a:t>Starting + Monthly Fees</a:t>
            </a:r>
          </a:p>
        </p:txBody>
      </p:sp>
      <p:sp>
        <p:nvSpPr>
          <p:cNvPr id="12" name="Subtitle 2">
            <a:extLst>
              <a:ext uri="{FF2B5EF4-FFF2-40B4-BE49-F238E27FC236}">
                <a16:creationId xmlns:a16="http://schemas.microsoft.com/office/drawing/2014/main" id="{2BA88AC6-896C-3E47-9FFD-9D6E50E8C507}"/>
              </a:ext>
            </a:extLst>
          </p:cNvPr>
          <p:cNvSpPr txBox="1">
            <a:spLocks/>
          </p:cNvSpPr>
          <p:nvPr/>
        </p:nvSpPr>
        <p:spPr>
          <a:xfrm>
            <a:off x="506404" y="956260"/>
            <a:ext cx="7243993" cy="8429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chemeClr val="bg1"/>
                </a:solidFill>
                <a:latin typeface="Montserrat" pitchFamily="2" charset="77"/>
                <a:ea typeface="Open Sans" panose="020B0606030504020204" pitchFamily="34" charset="0"/>
                <a:cs typeface="Open Sans" panose="020B0606030504020204" pitchFamily="34" charset="0"/>
              </a:rPr>
              <a:t>What do the fees cover?</a:t>
            </a:r>
          </a:p>
        </p:txBody>
      </p:sp>
      <p:pic>
        <p:nvPicPr>
          <p:cNvPr id="3" name="Picture 2">
            <a:extLst>
              <a:ext uri="{FF2B5EF4-FFF2-40B4-BE49-F238E27FC236}">
                <a16:creationId xmlns:a16="http://schemas.microsoft.com/office/drawing/2014/main" id="{1AF14BD4-0968-D541-91AF-F1532A5EF036}"/>
              </a:ext>
            </a:extLst>
          </p:cNvPr>
          <p:cNvPicPr>
            <a:picLocks noChangeAspect="1"/>
          </p:cNvPicPr>
          <p:nvPr/>
        </p:nvPicPr>
        <p:blipFill>
          <a:blip r:embed="rId4"/>
          <a:srcRect/>
          <a:stretch/>
        </p:blipFill>
        <p:spPr>
          <a:xfrm>
            <a:off x="7743254" y="2552427"/>
            <a:ext cx="3477768" cy="3477768"/>
          </a:xfrm>
          <a:prstGeom prst="rect">
            <a:avLst/>
          </a:prstGeom>
        </p:spPr>
      </p:pic>
      <p:sp>
        <p:nvSpPr>
          <p:cNvPr id="16" name="Subtitle 2">
            <a:extLst>
              <a:ext uri="{FF2B5EF4-FFF2-40B4-BE49-F238E27FC236}">
                <a16:creationId xmlns:a16="http://schemas.microsoft.com/office/drawing/2014/main" id="{4480E621-A53C-2E4B-A8A4-5C0842CD4581}"/>
              </a:ext>
            </a:extLst>
          </p:cNvPr>
          <p:cNvSpPr txBox="1">
            <a:spLocks/>
          </p:cNvSpPr>
          <p:nvPr/>
        </p:nvSpPr>
        <p:spPr>
          <a:xfrm>
            <a:off x="1288996" y="3050775"/>
            <a:ext cx="5864964" cy="13767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err="1">
                <a:solidFill>
                  <a:srgbClr val="4B878B"/>
                </a:solidFill>
                <a:latin typeface="Montserrat" pitchFamily="2" charset="77"/>
                <a:ea typeface="Open Sans" panose="020B0606030504020204" pitchFamily="34" charset="0"/>
                <a:cs typeface="Open Sans" panose="020B0606030504020204" pitchFamily="34" charset="0"/>
              </a:rPr>
              <a:t>ListHub</a:t>
            </a:r>
            <a:r>
              <a:rPr lang="en-US" sz="4400" b="1" dirty="0">
                <a:solidFill>
                  <a:srgbClr val="4B878B"/>
                </a:solidFill>
                <a:latin typeface="Montserrat" pitchFamily="2" charset="77"/>
                <a:ea typeface="Open Sans" panose="020B0606030504020204" pitchFamily="34" charset="0"/>
                <a:cs typeface="Open Sans" panose="020B0606030504020204" pitchFamily="34" charset="0"/>
              </a:rPr>
              <a:t> House Listing</a:t>
            </a:r>
          </a:p>
        </p:txBody>
      </p:sp>
      <p:sp>
        <p:nvSpPr>
          <p:cNvPr id="18" name="TextBox 17">
            <a:extLst>
              <a:ext uri="{FF2B5EF4-FFF2-40B4-BE49-F238E27FC236}">
                <a16:creationId xmlns:a16="http://schemas.microsoft.com/office/drawing/2014/main" id="{2315EB42-FF22-6A41-9A41-CF4CD469D08F}"/>
              </a:ext>
            </a:extLst>
          </p:cNvPr>
          <p:cNvSpPr txBox="1"/>
          <p:nvPr/>
        </p:nvSpPr>
        <p:spPr>
          <a:xfrm>
            <a:off x="1288996" y="4291311"/>
            <a:ext cx="6257139" cy="1754326"/>
          </a:xfrm>
          <a:prstGeom prst="rect">
            <a:avLst/>
          </a:prstGeom>
          <a:noFill/>
        </p:spPr>
        <p:txBody>
          <a:bodyPr wrap="square" rtlCol="0">
            <a:spAutoFit/>
          </a:bodyPr>
          <a:lstStyle/>
          <a:p>
            <a:r>
              <a:rPr lang="en-US" dirty="0">
                <a:solidFill>
                  <a:srgbClr val="5C5D5D"/>
                </a:solidFill>
                <a:latin typeface="Montserrat" pitchFamily="2" charset="77"/>
              </a:rPr>
              <a:t>With over 1 billion (yes, with a B) page views, </a:t>
            </a:r>
            <a:r>
              <a:rPr lang="en-US" dirty="0" err="1">
                <a:solidFill>
                  <a:srgbClr val="5C5D5D"/>
                </a:solidFill>
                <a:latin typeface="Montserrat" pitchFamily="2" charset="77"/>
              </a:rPr>
              <a:t>ListHub</a:t>
            </a:r>
            <a:r>
              <a:rPr lang="en-US" dirty="0">
                <a:solidFill>
                  <a:srgbClr val="5C5D5D"/>
                </a:solidFill>
                <a:latin typeface="Montserrat" pitchFamily="2" charset="77"/>
              </a:rPr>
              <a:t> helps you gain maximum exposure for your listings while ensuring that your data and privacy are protected and accurate. At </a:t>
            </a:r>
            <a:r>
              <a:rPr lang="en-US" dirty="0" err="1">
                <a:solidFill>
                  <a:srgbClr val="5C5D5D"/>
                </a:solidFill>
                <a:latin typeface="Montserrat" pitchFamily="2" charset="77"/>
              </a:rPr>
              <a:t>Canzell</a:t>
            </a:r>
            <a:r>
              <a:rPr lang="en-US" dirty="0">
                <a:solidFill>
                  <a:srgbClr val="5C5D5D"/>
                </a:solidFill>
                <a:latin typeface="Montserrat" pitchFamily="2" charset="77"/>
              </a:rPr>
              <a:t>, we offer </a:t>
            </a:r>
            <a:r>
              <a:rPr lang="en-US" dirty="0" err="1">
                <a:solidFill>
                  <a:srgbClr val="5C5D5D"/>
                </a:solidFill>
                <a:latin typeface="Montserrat" pitchFamily="2" charset="77"/>
              </a:rPr>
              <a:t>ListHub</a:t>
            </a:r>
            <a:r>
              <a:rPr lang="en-US" dirty="0">
                <a:solidFill>
                  <a:srgbClr val="5C5D5D"/>
                </a:solidFill>
                <a:latin typeface="Montserrat" pitchFamily="2" charset="77"/>
              </a:rPr>
              <a:t> to our agents to ensure that your listings get in front of the right customers.</a:t>
            </a:r>
          </a:p>
        </p:txBody>
      </p:sp>
    </p:spTree>
    <p:extLst>
      <p:ext uri="{BB962C8B-B14F-4D97-AF65-F5344CB8AC3E}">
        <p14:creationId xmlns:p14="http://schemas.microsoft.com/office/powerpoint/2010/main" val="3028727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73E1690-4F1F-0A49-9ECA-145A83BEFECE}"/>
              </a:ext>
            </a:extLst>
          </p:cNvPr>
          <p:cNvSpPr/>
          <p:nvPr/>
        </p:nvSpPr>
        <p:spPr>
          <a:xfrm>
            <a:off x="0" y="0"/>
            <a:ext cx="12206286" cy="1949450"/>
          </a:xfrm>
          <a:prstGeom prst="rect">
            <a:avLst/>
          </a:prstGeom>
          <a:solidFill>
            <a:srgbClr val="4B8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FA034"/>
              </a:solidFill>
            </a:endParaRPr>
          </a:p>
        </p:txBody>
      </p:sp>
      <p:pic>
        <p:nvPicPr>
          <p:cNvPr id="6" name="Picture 5" descr="Text, logo&#10;&#10;Description automatically generated">
            <a:extLst>
              <a:ext uri="{FF2B5EF4-FFF2-40B4-BE49-F238E27FC236}">
                <a16:creationId xmlns:a16="http://schemas.microsoft.com/office/drawing/2014/main" id="{099A9AB1-B71D-424B-AB1A-47781BCF011C}"/>
              </a:ext>
            </a:extLst>
          </p:cNvPr>
          <p:cNvPicPr>
            <a:picLocks noChangeAspect="1"/>
          </p:cNvPicPr>
          <p:nvPr/>
        </p:nvPicPr>
        <p:blipFill>
          <a:blip r:embed="rId2">
            <a:biLevel thresh="25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9587301" y="452294"/>
            <a:ext cx="2486819" cy="1007932"/>
          </a:xfrm>
          <a:prstGeom prst="rect">
            <a:avLst/>
          </a:prstGeom>
        </p:spPr>
      </p:pic>
      <p:sp>
        <p:nvSpPr>
          <p:cNvPr id="11" name="Subtitle 2">
            <a:extLst>
              <a:ext uri="{FF2B5EF4-FFF2-40B4-BE49-F238E27FC236}">
                <a16:creationId xmlns:a16="http://schemas.microsoft.com/office/drawing/2014/main" id="{DED057A7-DD19-4143-A5D4-96AC53EEB7F8}"/>
              </a:ext>
            </a:extLst>
          </p:cNvPr>
          <p:cNvSpPr txBox="1">
            <a:spLocks/>
          </p:cNvSpPr>
          <p:nvPr/>
        </p:nvSpPr>
        <p:spPr>
          <a:xfrm>
            <a:off x="499261" y="353283"/>
            <a:ext cx="7243993" cy="8429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chemeClr val="bg1"/>
                </a:solidFill>
                <a:latin typeface="Montserrat" pitchFamily="2" charset="77"/>
                <a:ea typeface="Open Sans" panose="020B0606030504020204" pitchFamily="34" charset="0"/>
                <a:cs typeface="Open Sans" panose="020B0606030504020204" pitchFamily="34" charset="0"/>
              </a:rPr>
              <a:t>Starting + Monthly Fees</a:t>
            </a:r>
          </a:p>
        </p:txBody>
      </p:sp>
      <p:sp>
        <p:nvSpPr>
          <p:cNvPr id="12" name="Subtitle 2">
            <a:extLst>
              <a:ext uri="{FF2B5EF4-FFF2-40B4-BE49-F238E27FC236}">
                <a16:creationId xmlns:a16="http://schemas.microsoft.com/office/drawing/2014/main" id="{2BA88AC6-896C-3E47-9FFD-9D6E50E8C507}"/>
              </a:ext>
            </a:extLst>
          </p:cNvPr>
          <p:cNvSpPr txBox="1">
            <a:spLocks/>
          </p:cNvSpPr>
          <p:nvPr/>
        </p:nvSpPr>
        <p:spPr>
          <a:xfrm>
            <a:off x="506404" y="956260"/>
            <a:ext cx="7243993" cy="8429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chemeClr val="bg1"/>
                </a:solidFill>
                <a:latin typeface="Montserrat" pitchFamily="2" charset="77"/>
                <a:ea typeface="Open Sans" panose="020B0606030504020204" pitchFamily="34" charset="0"/>
                <a:cs typeface="Open Sans" panose="020B0606030504020204" pitchFamily="34" charset="0"/>
              </a:rPr>
              <a:t>What do the fees cover?</a:t>
            </a:r>
          </a:p>
        </p:txBody>
      </p:sp>
      <p:pic>
        <p:nvPicPr>
          <p:cNvPr id="3" name="Picture 2">
            <a:extLst>
              <a:ext uri="{FF2B5EF4-FFF2-40B4-BE49-F238E27FC236}">
                <a16:creationId xmlns:a16="http://schemas.microsoft.com/office/drawing/2014/main" id="{1AF14BD4-0968-D541-91AF-F1532A5EF036}"/>
              </a:ext>
            </a:extLst>
          </p:cNvPr>
          <p:cNvPicPr>
            <a:picLocks noChangeAspect="1"/>
          </p:cNvPicPr>
          <p:nvPr/>
        </p:nvPicPr>
        <p:blipFill>
          <a:blip r:embed="rId4"/>
          <a:srcRect/>
          <a:stretch/>
        </p:blipFill>
        <p:spPr>
          <a:xfrm>
            <a:off x="1024128" y="2552427"/>
            <a:ext cx="3477768" cy="3477768"/>
          </a:xfrm>
          <a:prstGeom prst="rect">
            <a:avLst/>
          </a:prstGeom>
        </p:spPr>
      </p:pic>
      <p:sp>
        <p:nvSpPr>
          <p:cNvPr id="16" name="Subtitle 2">
            <a:extLst>
              <a:ext uri="{FF2B5EF4-FFF2-40B4-BE49-F238E27FC236}">
                <a16:creationId xmlns:a16="http://schemas.microsoft.com/office/drawing/2014/main" id="{4480E621-A53C-2E4B-A8A4-5C0842CD4581}"/>
              </a:ext>
            </a:extLst>
          </p:cNvPr>
          <p:cNvSpPr txBox="1">
            <a:spLocks/>
          </p:cNvSpPr>
          <p:nvPr/>
        </p:nvSpPr>
        <p:spPr>
          <a:xfrm>
            <a:off x="5038040" y="3050775"/>
            <a:ext cx="5864964" cy="13767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err="1">
                <a:solidFill>
                  <a:srgbClr val="4B878B"/>
                </a:solidFill>
                <a:latin typeface="Montserrat" pitchFamily="2" charset="77"/>
                <a:ea typeface="Open Sans" panose="020B0606030504020204" pitchFamily="34" charset="0"/>
                <a:cs typeface="Open Sans" panose="020B0606030504020204" pitchFamily="34" charset="0"/>
              </a:rPr>
              <a:t>Brokermint</a:t>
            </a:r>
            <a:r>
              <a:rPr lang="en-US" sz="4400" b="1" dirty="0">
                <a:solidFill>
                  <a:srgbClr val="4B878B"/>
                </a:solidFill>
                <a:latin typeface="Montserrat" pitchFamily="2" charset="77"/>
                <a:ea typeface="Open Sans" panose="020B0606030504020204" pitchFamily="34" charset="0"/>
                <a:cs typeface="Open Sans" panose="020B0606030504020204" pitchFamily="34" charset="0"/>
              </a:rPr>
              <a:t> Transactions</a:t>
            </a:r>
          </a:p>
        </p:txBody>
      </p:sp>
      <p:sp>
        <p:nvSpPr>
          <p:cNvPr id="18" name="TextBox 17">
            <a:extLst>
              <a:ext uri="{FF2B5EF4-FFF2-40B4-BE49-F238E27FC236}">
                <a16:creationId xmlns:a16="http://schemas.microsoft.com/office/drawing/2014/main" id="{2315EB42-FF22-6A41-9A41-CF4CD469D08F}"/>
              </a:ext>
            </a:extLst>
          </p:cNvPr>
          <p:cNvSpPr txBox="1"/>
          <p:nvPr/>
        </p:nvSpPr>
        <p:spPr>
          <a:xfrm>
            <a:off x="5038040" y="4291311"/>
            <a:ext cx="6257139" cy="1200329"/>
          </a:xfrm>
          <a:prstGeom prst="rect">
            <a:avLst/>
          </a:prstGeom>
          <a:noFill/>
        </p:spPr>
        <p:txBody>
          <a:bodyPr wrap="square" rtlCol="0">
            <a:spAutoFit/>
          </a:bodyPr>
          <a:lstStyle/>
          <a:p>
            <a:r>
              <a:rPr lang="en-US" dirty="0">
                <a:solidFill>
                  <a:srgbClr val="5C5D5D"/>
                </a:solidFill>
                <a:latin typeface="Montserrat" pitchFamily="2" charset="77"/>
              </a:rPr>
              <a:t>Back-office automation with </a:t>
            </a:r>
            <a:r>
              <a:rPr lang="en-US" dirty="0" err="1">
                <a:solidFill>
                  <a:srgbClr val="5C5D5D"/>
                </a:solidFill>
                <a:latin typeface="Montserrat" pitchFamily="2" charset="77"/>
              </a:rPr>
              <a:t>Brokermint</a:t>
            </a:r>
            <a:r>
              <a:rPr lang="en-US" dirty="0">
                <a:solidFill>
                  <a:srgbClr val="5C5D5D"/>
                </a:solidFill>
                <a:latin typeface="Montserrat" pitchFamily="2" charset="77"/>
              </a:rPr>
              <a:t> drives your bottom line. Remove bottlenecks and move your brokerage forward from transaction management through commissions and accounting.</a:t>
            </a:r>
          </a:p>
        </p:txBody>
      </p:sp>
    </p:spTree>
    <p:extLst>
      <p:ext uri="{BB962C8B-B14F-4D97-AF65-F5344CB8AC3E}">
        <p14:creationId xmlns:p14="http://schemas.microsoft.com/office/powerpoint/2010/main" val="2140471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73E1690-4F1F-0A49-9ECA-145A83BEFECE}"/>
              </a:ext>
            </a:extLst>
          </p:cNvPr>
          <p:cNvSpPr/>
          <p:nvPr/>
        </p:nvSpPr>
        <p:spPr>
          <a:xfrm>
            <a:off x="0" y="0"/>
            <a:ext cx="12206286" cy="1949450"/>
          </a:xfrm>
          <a:prstGeom prst="rect">
            <a:avLst/>
          </a:prstGeom>
          <a:solidFill>
            <a:srgbClr val="4B8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FA034"/>
              </a:solidFill>
            </a:endParaRPr>
          </a:p>
        </p:txBody>
      </p:sp>
      <p:pic>
        <p:nvPicPr>
          <p:cNvPr id="6" name="Picture 5" descr="Text, logo&#10;&#10;Description automatically generated">
            <a:extLst>
              <a:ext uri="{FF2B5EF4-FFF2-40B4-BE49-F238E27FC236}">
                <a16:creationId xmlns:a16="http://schemas.microsoft.com/office/drawing/2014/main" id="{099A9AB1-B71D-424B-AB1A-47781BCF011C}"/>
              </a:ext>
            </a:extLst>
          </p:cNvPr>
          <p:cNvPicPr>
            <a:picLocks noChangeAspect="1"/>
          </p:cNvPicPr>
          <p:nvPr/>
        </p:nvPicPr>
        <p:blipFill>
          <a:blip r:embed="rId2">
            <a:biLevel thresh="25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9587301" y="452294"/>
            <a:ext cx="2486819" cy="1007932"/>
          </a:xfrm>
          <a:prstGeom prst="rect">
            <a:avLst/>
          </a:prstGeom>
        </p:spPr>
      </p:pic>
      <p:sp>
        <p:nvSpPr>
          <p:cNvPr id="11" name="Subtitle 2">
            <a:extLst>
              <a:ext uri="{FF2B5EF4-FFF2-40B4-BE49-F238E27FC236}">
                <a16:creationId xmlns:a16="http://schemas.microsoft.com/office/drawing/2014/main" id="{DED057A7-DD19-4143-A5D4-96AC53EEB7F8}"/>
              </a:ext>
            </a:extLst>
          </p:cNvPr>
          <p:cNvSpPr txBox="1">
            <a:spLocks/>
          </p:cNvSpPr>
          <p:nvPr/>
        </p:nvSpPr>
        <p:spPr>
          <a:xfrm>
            <a:off x="499261" y="353283"/>
            <a:ext cx="7243993" cy="8429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chemeClr val="bg1"/>
                </a:solidFill>
                <a:latin typeface="Montserrat" pitchFamily="2" charset="77"/>
                <a:ea typeface="Open Sans" panose="020B0606030504020204" pitchFamily="34" charset="0"/>
                <a:cs typeface="Open Sans" panose="020B0606030504020204" pitchFamily="34" charset="0"/>
              </a:rPr>
              <a:t>Starting + Monthly Fees</a:t>
            </a:r>
          </a:p>
        </p:txBody>
      </p:sp>
      <p:sp>
        <p:nvSpPr>
          <p:cNvPr id="12" name="Subtitle 2">
            <a:extLst>
              <a:ext uri="{FF2B5EF4-FFF2-40B4-BE49-F238E27FC236}">
                <a16:creationId xmlns:a16="http://schemas.microsoft.com/office/drawing/2014/main" id="{2BA88AC6-896C-3E47-9FFD-9D6E50E8C507}"/>
              </a:ext>
            </a:extLst>
          </p:cNvPr>
          <p:cNvSpPr txBox="1">
            <a:spLocks/>
          </p:cNvSpPr>
          <p:nvPr/>
        </p:nvSpPr>
        <p:spPr>
          <a:xfrm>
            <a:off x="506404" y="956260"/>
            <a:ext cx="7243993" cy="8429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chemeClr val="bg1"/>
                </a:solidFill>
                <a:latin typeface="Montserrat" pitchFamily="2" charset="77"/>
                <a:ea typeface="Open Sans" panose="020B0606030504020204" pitchFamily="34" charset="0"/>
                <a:cs typeface="Open Sans" panose="020B0606030504020204" pitchFamily="34" charset="0"/>
              </a:rPr>
              <a:t>What do the fees cover?</a:t>
            </a:r>
          </a:p>
        </p:txBody>
      </p:sp>
      <p:pic>
        <p:nvPicPr>
          <p:cNvPr id="3" name="Picture 2">
            <a:extLst>
              <a:ext uri="{FF2B5EF4-FFF2-40B4-BE49-F238E27FC236}">
                <a16:creationId xmlns:a16="http://schemas.microsoft.com/office/drawing/2014/main" id="{1AF14BD4-0968-D541-91AF-F1532A5EF036}"/>
              </a:ext>
            </a:extLst>
          </p:cNvPr>
          <p:cNvPicPr>
            <a:picLocks noChangeAspect="1"/>
          </p:cNvPicPr>
          <p:nvPr/>
        </p:nvPicPr>
        <p:blipFill>
          <a:blip r:embed="rId4"/>
          <a:srcRect/>
          <a:stretch/>
        </p:blipFill>
        <p:spPr>
          <a:xfrm>
            <a:off x="7743254" y="2552427"/>
            <a:ext cx="3477768" cy="3477768"/>
          </a:xfrm>
          <a:prstGeom prst="rect">
            <a:avLst/>
          </a:prstGeom>
        </p:spPr>
      </p:pic>
      <p:sp>
        <p:nvSpPr>
          <p:cNvPr id="16" name="Subtitle 2">
            <a:extLst>
              <a:ext uri="{FF2B5EF4-FFF2-40B4-BE49-F238E27FC236}">
                <a16:creationId xmlns:a16="http://schemas.microsoft.com/office/drawing/2014/main" id="{4480E621-A53C-2E4B-A8A4-5C0842CD4581}"/>
              </a:ext>
            </a:extLst>
          </p:cNvPr>
          <p:cNvSpPr txBox="1">
            <a:spLocks/>
          </p:cNvSpPr>
          <p:nvPr/>
        </p:nvSpPr>
        <p:spPr>
          <a:xfrm>
            <a:off x="1288996" y="3050775"/>
            <a:ext cx="5864964" cy="13767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err="1">
                <a:solidFill>
                  <a:srgbClr val="4B878B"/>
                </a:solidFill>
                <a:latin typeface="Montserrat" pitchFamily="2" charset="77"/>
                <a:ea typeface="Open Sans" panose="020B0606030504020204" pitchFamily="34" charset="0"/>
                <a:cs typeface="Open Sans" panose="020B0606030504020204" pitchFamily="34" charset="0"/>
              </a:rPr>
              <a:t>Brokerbuck</a:t>
            </a:r>
            <a:r>
              <a:rPr lang="en-US" sz="4400" b="1" dirty="0">
                <a:solidFill>
                  <a:srgbClr val="4B878B"/>
                </a:solidFill>
                <a:latin typeface="Montserrat" pitchFamily="2" charset="77"/>
                <a:ea typeface="Open Sans" panose="020B0606030504020204" pitchFamily="34" charset="0"/>
                <a:cs typeface="Open Sans" panose="020B0606030504020204" pitchFamily="34" charset="0"/>
              </a:rPr>
              <a:t> CRM and Referrals</a:t>
            </a:r>
          </a:p>
        </p:txBody>
      </p:sp>
      <p:sp>
        <p:nvSpPr>
          <p:cNvPr id="18" name="TextBox 17">
            <a:extLst>
              <a:ext uri="{FF2B5EF4-FFF2-40B4-BE49-F238E27FC236}">
                <a16:creationId xmlns:a16="http://schemas.microsoft.com/office/drawing/2014/main" id="{2315EB42-FF22-6A41-9A41-CF4CD469D08F}"/>
              </a:ext>
            </a:extLst>
          </p:cNvPr>
          <p:cNvSpPr txBox="1"/>
          <p:nvPr/>
        </p:nvSpPr>
        <p:spPr>
          <a:xfrm>
            <a:off x="1288996" y="4291311"/>
            <a:ext cx="6257139" cy="1754326"/>
          </a:xfrm>
          <a:prstGeom prst="rect">
            <a:avLst/>
          </a:prstGeom>
          <a:noFill/>
        </p:spPr>
        <p:txBody>
          <a:bodyPr wrap="square" rtlCol="0">
            <a:spAutoFit/>
          </a:bodyPr>
          <a:lstStyle/>
          <a:p>
            <a:r>
              <a:rPr lang="en-US" dirty="0">
                <a:solidFill>
                  <a:srgbClr val="5C5D5D"/>
                </a:solidFill>
                <a:latin typeface="Montserrat" pitchFamily="2" charset="77"/>
              </a:rPr>
              <a:t>Introducing </a:t>
            </a:r>
            <a:r>
              <a:rPr lang="en-US" dirty="0" err="1">
                <a:solidFill>
                  <a:srgbClr val="5C5D5D"/>
                </a:solidFill>
                <a:latin typeface="Montserrat" pitchFamily="2" charset="77"/>
              </a:rPr>
              <a:t>Brokerbuck</a:t>
            </a:r>
            <a:r>
              <a:rPr lang="en-US" dirty="0">
                <a:solidFill>
                  <a:srgbClr val="5C5D5D"/>
                </a:solidFill>
                <a:latin typeface="Montserrat" pitchFamily="2" charset="77"/>
              </a:rPr>
              <a:t> – our in-house, proprietary, all-in-one solution for all of your real estate needs. Gone are the days of needing a separate software for every need. </a:t>
            </a:r>
            <a:r>
              <a:rPr lang="en-US" dirty="0" err="1">
                <a:solidFill>
                  <a:srgbClr val="5C5D5D"/>
                </a:solidFill>
                <a:latin typeface="Montserrat" pitchFamily="2" charset="77"/>
              </a:rPr>
              <a:t>Brokerbuck</a:t>
            </a:r>
            <a:r>
              <a:rPr lang="en-US" dirty="0">
                <a:solidFill>
                  <a:srgbClr val="5C5D5D"/>
                </a:solidFill>
                <a:latin typeface="Montserrat" pitchFamily="2" charset="77"/>
              </a:rPr>
              <a:t> is now your CRM, Transaction Management, Referral Network, and much more – all in one place!</a:t>
            </a:r>
          </a:p>
        </p:txBody>
      </p:sp>
    </p:spTree>
    <p:extLst>
      <p:ext uri="{BB962C8B-B14F-4D97-AF65-F5344CB8AC3E}">
        <p14:creationId xmlns:p14="http://schemas.microsoft.com/office/powerpoint/2010/main" val="2208675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73E1690-4F1F-0A49-9ECA-145A83BEFECE}"/>
              </a:ext>
            </a:extLst>
          </p:cNvPr>
          <p:cNvSpPr/>
          <p:nvPr/>
        </p:nvSpPr>
        <p:spPr>
          <a:xfrm>
            <a:off x="0" y="0"/>
            <a:ext cx="12206286" cy="1949450"/>
          </a:xfrm>
          <a:prstGeom prst="rect">
            <a:avLst/>
          </a:prstGeom>
          <a:solidFill>
            <a:srgbClr val="4B8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FA034"/>
              </a:solidFill>
            </a:endParaRPr>
          </a:p>
        </p:txBody>
      </p:sp>
      <p:pic>
        <p:nvPicPr>
          <p:cNvPr id="6" name="Picture 5" descr="Text, logo&#10;&#10;Description automatically generated">
            <a:extLst>
              <a:ext uri="{FF2B5EF4-FFF2-40B4-BE49-F238E27FC236}">
                <a16:creationId xmlns:a16="http://schemas.microsoft.com/office/drawing/2014/main" id="{099A9AB1-B71D-424B-AB1A-47781BCF011C}"/>
              </a:ext>
            </a:extLst>
          </p:cNvPr>
          <p:cNvPicPr>
            <a:picLocks noChangeAspect="1"/>
          </p:cNvPicPr>
          <p:nvPr/>
        </p:nvPicPr>
        <p:blipFill>
          <a:blip r:embed="rId2">
            <a:biLevel thresh="25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9587301" y="452294"/>
            <a:ext cx="2486819" cy="1007932"/>
          </a:xfrm>
          <a:prstGeom prst="rect">
            <a:avLst/>
          </a:prstGeom>
        </p:spPr>
      </p:pic>
      <p:sp>
        <p:nvSpPr>
          <p:cNvPr id="11" name="Subtitle 2">
            <a:extLst>
              <a:ext uri="{FF2B5EF4-FFF2-40B4-BE49-F238E27FC236}">
                <a16:creationId xmlns:a16="http://schemas.microsoft.com/office/drawing/2014/main" id="{DED057A7-DD19-4143-A5D4-96AC53EEB7F8}"/>
              </a:ext>
            </a:extLst>
          </p:cNvPr>
          <p:cNvSpPr txBox="1">
            <a:spLocks/>
          </p:cNvSpPr>
          <p:nvPr/>
        </p:nvSpPr>
        <p:spPr>
          <a:xfrm>
            <a:off x="499261" y="353283"/>
            <a:ext cx="7243993" cy="8429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chemeClr val="bg1"/>
                </a:solidFill>
                <a:latin typeface="Montserrat" pitchFamily="2" charset="77"/>
                <a:ea typeface="Open Sans" panose="020B0606030504020204" pitchFamily="34" charset="0"/>
                <a:cs typeface="Open Sans" panose="020B0606030504020204" pitchFamily="34" charset="0"/>
              </a:rPr>
              <a:t>Starting + Monthly Fees</a:t>
            </a:r>
          </a:p>
        </p:txBody>
      </p:sp>
      <p:sp>
        <p:nvSpPr>
          <p:cNvPr id="12" name="Subtitle 2">
            <a:extLst>
              <a:ext uri="{FF2B5EF4-FFF2-40B4-BE49-F238E27FC236}">
                <a16:creationId xmlns:a16="http://schemas.microsoft.com/office/drawing/2014/main" id="{2BA88AC6-896C-3E47-9FFD-9D6E50E8C507}"/>
              </a:ext>
            </a:extLst>
          </p:cNvPr>
          <p:cNvSpPr txBox="1">
            <a:spLocks/>
          </p:cNvSpPr>
          <p:nvPr/>
        </p:nvSpPr>
        <p:spPr>
          <a:xfrm>
            <a:off x="506404" y="956260"/>
            <a:ext cx="7243993" cy="8429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chemeClr val="bg1"/>
                </a:solidFill>
                <a:latin typeface="Montserrat" pitchFamily="2" charset="77"/>
                <a:ea typeface="Open Sans" panose="020B0606030504020204" pitchFamily="34" charset="0"/>
                <a:cs typeface="Open Sans" panose="020B0606030504020204" pitchFamily="34" charset="0"/>
              </a:rPr>
              <a:t>What do the fees cover?</a:t>
            </a:r>
          </a:p>
        </p:txBody>
      </p:sp>
      <p:pic>
        <p:nvPicPr>
          <p:cNvPr id="3" name="Picture 2">
            <a:extLst>
              <a:ext uri="{FF2B5EF4-FFF2-40B4-BE49-F238E27FC236}">
                <a16:creationId xmlns:a16="http://schemas.microsoft.com/office/drawing/2014/main" id="{1AF14BD4-0968-D541-91AF-F1532A5EF036}"/>
              </a:ext>
            </a:extLst>
          </p:cNvPr>
          <p:cNvPicPr>
            <a:picLocks noChangeAspect="1"/>
          </p:cNvPicPr>
          <p:nvPr/>
        </p:nvPicPr>
        <p:blipFill>
          <a:blip r:embed="rId4"/>
          <a:srcRect/>
          <a:stretch/>
        </p:blipFill>
        <p:spPr>
          <a:xfrm>
            <a:off x="1288996" y="3131149"/>
            <a:ext cx="3477768" cy="2320323"/>
          </a:xfrm>
          <a:prstGeom prst="rect">
            <a:avLst/>
          </a:prstGeom>
        </p:spPr>
      </p:pic>
      <p:sp>
        <p:nvSpPr>
          <p:cNvPr id="16" name="Subtitle 2">
            <a:extLst>
              <a:ext uri="{FF2B5EF4-FFF2-40B4-BE49-F238E27FC236}">
                <a16:creationId xmlns:a16="http://schemas.microsoft.com/office/drawing/2014/main" id="{4480E621-A53C-2E4B-A8A4-5C0842CD4581}"/>
              </a:ext>
            </a:extLst>
          </p:cNvPr>
          <p:cNvSpPr txBox="1">
            <a:spLocks/>
          </p:cNvSpPr>
          <p:nvPr/>
        </p:nvSpPr>
        <p:spPr>
          <a:xfrm>
            <a:off x="5038040" y="3050775"/>
            <a:ext cx="5864964" cy="13767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4B878B"/>
                </a:solidFill>
                <a:latin typeface="Montserrat" pitchFamily="2" charset="77"/>
                <a:ea typeface="Open Sans" panose="020B0606030504020204" pitchFamily="34" charset="0"/>
                <a:cs typeface="Open Sans" panose="020B0606030504020204" pitchFamily="34" charset="0"/>
              </a:rPr>
              <a:t>Errors &amp; Omissions Insurance</a:t>
            </a:r>
          </a:p>
        </p:txBody>
      </p:sp>
      <p:sp>
        <p:nvSpPr>
          <p:cNvPr id="18" name="TextBox 17">
            <a:extLst>
              <a:ext uri="{FF2B5EF4-FFF2-40B4-BE49-F238E27FC236}">
                <a16:creationId xmlns:a16="http://schemas.microsoft.com/office/drawing/2014/main" id="{2315EB42-FF22-6A41-9A41-CF4CD469D08F}"/>
              </a:ext>
            </a:extLst>
          </p:cNvPr>
          <p:cNvSpPr txBox="1"/>
          <p:nvPr/>
        </p:nvSpPr>
        <p:spPr>
          <a:xfrm>
            <a:off x="5038040" y="4291311"/>
            <a:ext cx="6257139" cy="1200329"/>
          </a:xfrm>
          <a:prstGeom prst="rect">
            <a:avLst/>
          </a:prstGeom>
          <a:noFill/>
        </p:spPr>
        <p:txBody>
          <a:bodyPr wrap="square" rtlCol="0">
            <a:spAutoFit/>
          </a:bodyPr>
          <a:lstStyle/>
          <a:p>
            <a:r>
              <a:rPr lang="en-US" dirty="0">
                <a:solidFill>
                  <a:srgbClr val="5C5D5D"/>
                </a:solidFill>
                <a:latin typeface="Montserrat" pitchFamily="2" charset="77"/>
              </a:rPr>
              <a:t>Our company has a $1M per claim professional liability insurance policy to cover any potential issues, inadequacies, and provide an umbrella of protection for agents and corporate staff.</a:t>
            </a:r>
          </a:p>
        </p:txBody>
      </p:sp>
    </p:spTree>
    <p:extLst>
      <p:ext uri="{BB962C8B-B14F-4D97-AF65-F5344CB8AC3E}">
        <p14:creationId xmlns:p14="http://schemas.microsoft.com/office/powerpoint/2010/main" val="68898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9BBF30E-F22B-4B47-AC6C-4D2CA2BF89CE}"/>
              </a:ext>
            </a:extLst>
          </p:cNvPr>
          <p:cNvPicPr>
            <a:picLocks noChangeAspect="1"/>
          </p:cNvPicPr>
          <p:nvPr/>
        </p:nvPicPr>
        <p:blipFill rotWithShape="1">
          <a:blip r:embed="rId2"/>
          <a:srcRect l="10372" r="29232"/>
          <a:stretch/>
        </p:blipFill>
        <p:spPr>
          <a:xfrm>
            <a:off x="0" y="0"/>
            <a:ext cx="7362826" cy="6858000"/>
          </a:xfrm>
          <a:prstGeom prst="rect">
            <a:avLst/>
          </a:prstGeom>
        </p:spPr>
      </p:pic>
      <p:sp>
        <p:nvSpPr>
          <p:cNvPr id="8" name="TextBox 7">
            <a:extLst>
              <a:ext uri="{FF2B5EF4-FFF2-40B4-BE49-F238E27FC236}">
                <a16:creationId xmlns:a16="http://schemas.microsoft.com/office/drawing/2014/main" id="{B7E8A5F8-D06D-8342-8190-2E94A1C500B5}"/>
              </a:ext>
            </a:extLst>
          </p:cNvPr>
          <p:cNvSpPr txBox="1"/>
          <p:nvPr/>
        </p:nvSpPr>
        <p:spPr>
          <a:xfrm>
            <a:off x="7802269" y="2221705"/>
            <a:ext cx="4163307" cy="3970318"/>
          </a:xfrm>
          <a:prstGeom prst="rect">
            <a:avLst/>
          </a:prstGeom>
          <a:noFill/>
        </p:spPr>
        <p:txBody>
          <a:bodyPr wrap="square" rtlCol="0">
            <a:spAutoFit/>
          </a:bodyPr>
          <a:lstStyle/>
          <a:p>
            <a:r>
              <a:rPr lang="en-US" dirty="0" err="1">
                <a:solidFill>
                  <a:srgbClr val="5C5D5D"/>
                </a:solidFill>
                <a:latin typeface="Montserrat" pitchFamily="2" charset="77"/>
              </a:rPr>
              <a:t>CanZell</a:t>
            </a:r>
            <a:r>
              <a:rPr lang="en-US" dirty="0">
                <a:solidFill>
                  <a:srgbClr val="5C5D5D"/>
                </a:solidFill>
                <a:latin typeface="Montserrat" pitchFamily="2" charset="77"/>
              </a:rPr>
              <a:t> Realty is a National Brokerage that continues to grow in every state each day! </a:t>
            </a:r>
            <a:r>
              <a:rPr lang="en-US" dirty="0" err="1">
                <a:solidFill>
                  <a:srgbClr val="5C5D5D"/>
                </a:solidFill>
                <a:latin typeface="Montserrat" pitchFamily="2" charset="77"/>
              </a:rPr>
              <a:t>CanZell</a:t>
            </a:r>
            <a:r>
              <a:rPr lang="en-US" dirty="0">
                <a:solidFill>
                  <a:srgbClr val="5C5D5D"/>
                </a:solidFill>
                <a:latin typeface="Montserrat" pitchFamily="2" charset="77"/>
              </a:rPr>
              <a:t> Realty is a national, virtual, hybrid real estate brokerage. We have taken over your traditional brick and mortar brokerages. Our corporate headquarters is in Virginia Beach, VA. Most of our agents work from home, the beach, coffee shops – or wherever they want! Our agents do have access to shared workspace lounges across the country. </a:t>
            </a:r>
          </a:p>
        </p:txBody>
      </p:sp>
      <p:pic>
        <p:nvPicPr>
          <p:cNvPr id="10" name="Picture 9" descr="Text, logo&#10;&#10;Description automatically generated">
            <a:extLst>
              <a:ext uri="{FF2B5EF4-FFF2-40B4-BE49-F238E27FC236}">
                <a16:creationId xmlns:a16="http://schemas.microsoft.com/office/drawing/2014/main" id="{36BECEB7-060F-1742-97E8-2744B638EB3F}"/>
              </a:ext>
            </a:extLst>
          </p:cNvPr>
          <p:cNvPicPr>
            <a:picLocks noChangeAspect="1"/>
          </p:cNvPicPr>
          <p:nvPr/>
        </p:nvPicPr>
        <p:blipFill>
          <a:blip r:embed="rId3"/>
          <a:stretch>
            <a:fillRect/>
          </a:stretch>
        </p:blipFill>
        <p:spPr>
          <a:xfrm>
            <a:off x="7802270" y="872533"/>
            <a:ext cx="2486819" cy="1007932"/>
          </a:xfrm>
          <a:prstGeom prst="rect">
            <a:avLst/>
          </a:prstGeom>
        </p:spPr>
      </p:pic>
    </p:spTree>
    <p:extLst>
      <p:ext uri="{BB962C8B-B14F-4D97-AF65-F5344CB8AC3E}">
        <p14:creationId xmlns:p14="http://schemas.microsoft.com/office/powerpoint/2010/main" val="759086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B3516303-7383-D44B-B877-4816B0D4E85B}"/>
              </a:ext>
            </a:extLst>
          </p:cNvPr>
          <p:cNvSpPr txBox="1">
            <a:spLocks/>
          </p:cNvSpPr>
          <p:nvPr/>
        </p:nvSpPr>
        <p:spPr>
          <a:xfrm>
            <a:off x="7802270" y="857250"/>
            <a:ext cx="3944144" cy="13644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4B878B"/>
                </a:solidFill>
                <a:latin typeface="Montserrat" pitchFamily="2" charset="77"/>
                <a:ea typeface="Open Sans" panose="020B0606030504020204" pitchFamily="34" charset="0"/>
                <a:cs typeface="Open Sans" panose="020B0606030504020204" pitchFamily="34" charset="0"/>
              </a:rPr>
              <a:t>Real-Time Support</a:t>
            </a:r>
          </a:p>
        </p:txBody>
      </p:sp>
      <p:pic>
        <p:nvPicPr>
          <p:cNvPr id="9" name="Picture 8">
            <a:extLst>
              <a:ext uri="{FF2B5EF4-FFF2-40B4-BE49-F238E27FC236}">
                <a16:creationId xmlns:a16="http://schemas.microsoft.com/office/drawing/2014/main" id="{E9BBF30E-F22B-4B47-AC6C-4D2CA2BF89CE}"/>
              </a:ext>
            </a:extLst>
          </p:cNvPr>
          <p:cNvPicPr>
            <a:picLocks noChangeAspect="1"/>
          </p:cNvPicPr>
          <p:nvPr/>
        </p:nvPicPr>
        <p:blipFill>
          <a:blip r:embed="rId2"/>
          <a:srcRect l="14213" r="14213"/>
          <a:stretch/>
        </p:blipFill>
        <p:spPr>
          <a:xfrm>
            <a:off x="0" y="0"/>
            <a:ext cx="7362826" cy="6858000"/>
          </a:xfrm>
          <a:prstGeom prst="rect">
            <a:avLst/>
          </a:prstGeom>
        </p:spPr>
      </p:pic>
      <p:sp>
        <p:nvSpPr>
          <p:cNvPr id="16" name="TextBox 15">
            <a:extLst>
              <a:ext uri="{FF2B5EF4-FFF2-40B4-BE49-F238E27FC236}">
                <a16:creationId xmlns:a16="http://schemas.microsoft.com/office/drawing/2014/main" id="{E54010A1-E61A-5E44-915E-1DF95162942B}"/>
              </a:ext>
            </a:extLst>
          </p:cNvPr>
          <p:cNvSpPr txBox="1"/>
          <p:nvPr/>
        </p:nvSpPr>
        <p:spPr>
          <a:xfrm>
            <a:off x="7802270" y="2221706"/>
            <a:ext cx="3944144" cy="4247317"/>
          </a:xfrm>
          <a:prstGeom prst="rect">
            <a:avLst/>
          </a:prstGeom>
          <a:noFill/>
        </p:spPr>
        <p:txBody>
          <a:bodyPr wrap="square" rtlCol="0">
            <a:spAutoFit/>
          </a:bodyPr>
          <a:lstStyle/>
          <a:p>
            <a:r>
              <a:rPr lang="en-US" dirty="0">
                <a:solidFill>
                  <a:srgbClr val="5C5D5D"/>
                </a:solidFill>
                <a:latin typeface="Montserrat" pitchFamily="2" charset="77"/>
              </a:rPr>
              <a:t>One of the great things about </a:t>
            </a:r>
            <a:r>
              <a:rPr lang="en-US" dirty="0" err="1">
                <a:solidFill>
                  <a:srgbClr val="5C5D5D"/>
                </a:solidFill>
                <a:latin typeface="Montserrat" pitchFamily="2" charset="77"/>
              </a:rPr>
              <a:t>CanZell</a:t>
            </a:r>
            <a:r>
              <a:rPr lang="en-US" dirty="0">
                <a:solidFill>
                  <a:srgbClr val="5C5D5D"/>
                </a:solidFill>
                <a:latin typeface="Montserrat" pitchFamily="2" charset="77"/>
              </a:rPr>
              <a:t> Realty is the amount of leadership you have surrounding you. If you have a contract or broker question, you can go directly to your Broker. If you have a leadership or general question, you will go to your mentor, then your Circle Leader, then your Managing Partner and lastly your sponsor. They are all there to help answer all your questions to make sure you have a successful career at </a:t>
            </a:r>
            <a:r>
              <a:rPr lang="en-US" dirty="0" err="1">
                <a:solidFill>
                  <a:srgbClr val="5C5D5D"/>
                </a:solidFill>
                <a:latin typeface="Montserrat" pitchFamily="2" charset="77"/>
              </a:rPr>
              <a:t>CanZell</a:t>
            </a:r>
            <a:r>
              <a:rPr lang="en-US" dirty="0">
                <a:solidFill>
                  <a:srgbClr val="5C5D5D"/>
                </a:solidFill>
                <a:latin typeface="Montserrat" pitchFamily="2" charset="77"/>
              </a:rPr>
              <a:t> Realty.</a:t>
            </a:r>
          </a:p>
        </p:txBody>
      </p:sp>
    </p:spTree>
    <p:extLst>
      <p:ext uri="{BB962C8B-B14F-4D97-AF65-F5344CB8AC3E}">
        <p14:creationId xmlns:p14="http://schemas.microsoft.com/office/powerpoint/2010/main" val="3557261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B3516303-7383-D44B-B877-4816B0D4E85B}"/>
              </a:ext>
            </a:extLst>
          </p:cNvPr>
          <p:cNvSpPr txBox="1">
            <a:spLocks/>
          </p:cNvSpPr>
          <p:nvPr/>
        </p:nvSpPr>
        <p:spPr>
          <a:xfrm>
            <a:off x="499262" y="857249"/>
            <a:ext cx="4145474" cy="27289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4B878B"/>
                </a:solidFill>
                <a:latin typeface="Montserrat" pitchFamily="2" charset="77"/>
                <a:ea typeface="Open Sans" panose="020B0606030504020204" pitchFamily="34" charset="0"/>
                <a:cs typeface="Open Sans" panose="020B0606030504020204" pitchFamily="34" charset="0"/>
              </a:rPr>
              <a:t>Transaction Management </a:t>
            </a:r>
          </a:p>
        </p:txBody>
      </p:sp>
      <p:pic>
        <p:nvPicPr>
          <p:cNvPr id="9" name="Picture 8">
            <a:extLst>
              <a:ext uri="{FF2B5EF4-FFF2-40B4-BE49-F238E27FC236}">
                <a16:creationId xmlns:a16="http://schemas.microsoft.com/office/drawing/2014/main" id="{E9BBF30E-F22B-4B47-AC6C-4D2CA2BF89CE}"/>
              </a:ext>
            </a:extLst>
          </p:cNvPr>
          <p:cNvPicPr>
            <a:picLocks noChangeAspect="1"/>
          </p:cNvPicPr>
          <p:nvPr/>
        </p:nvPicPr>
        <p:blipFill>
          <a:blip r:embed="rId2"/>
          <a:srcRect l="11753" r="11753"/>
          <a:stretch/>
        </p:blipFill>
        <p:spPr>
          <a:xfrm>
            <a:off x="4829174" y="0"/>
            <a:ext cx="7362826" cy="6858000"/>
          </a:xfrm>
          <a:prstGeom prst="rect">
            <a:avLst/>
          </a:prstGeom>
        </p:spPr>
      </p:pic>
      <p:sp>
        <p:nvSpPr>
          <p:cNvPr id="8" name="TextBox 7">
            <a:extLst>
              <a:ext uri="{FF2B5EF4-FFF2-40B4-BE49-F238E27FC236}">
                <a16:creationId xmlns:a16="http://schemas.microsoft.com/office/drawing/2014/main" id="{B8AACBE7-F505-F74B-86ED-AA2EEEA460EC}"/>
              </a:ext>
            </a:extLst>
          </p:cNvPr>
          <p:cNvSpPr txBox="1"/>
          <p:nvPr/>
        </p:nvSpPr>
        <p:spPr>
          <a:xfrm>
            <a:off x="499262" y="2180141"/>
            <a:ext cx="3944144" cy="3539430"/>
          </a:xfrm>
          <a:prstGeom prst="rect">
            <a:avLst/>
          </a:prstGeom>
          <a:noFill/>
        </p:spPr>
        <p:txBody>
          <a:bodyPr wrap="square" rtlCol="0">
            <a:spAutoFit/>
          </a:bodyPr>
          <a:lstStyle/>
          <a:p>
            <a:r>
              <a:rPr lang="en-US" sz="1600" dirty="0" err="1">
                <a:solidFill>
                  <a:srgbClr val="5C5D5D"/>
                </a:solidFill>
                <a:latin typeface="Montserrat" pitchFamily="2" charset="77"/>
              </a:rPr>
              <a:t>CanZell</a:t>
            </a:r>
            <a:r>
              <a:rPr lang="en-US" sz="1600" dirty="0">
                <a:solidFill>
                  <a:srgbClr val="5C5D5D"/>
                </a:solidFill>
                <a:latin typeface="Montserrat" pitchFamily="2" charset="77"/>
              </a:rPr>
              <a:t> Realty provides dedicated transaction support specialists to ensure agents files are complete and accurate! As I said previously, with the use of SkySlope, agents can turn in documents for review and receive any feedback instantly. Once these documents are reviewed and accepted, the transaction coordination team will create the commission disbursement authorization form to ensure that the agents will receive their commissions soon after closing!</a:t>
            </a:r>
          </a:p>
        </p:txBody>
      </p:sp>
    </p:spTree>
    <p:extLst>
      <p:ext uri="{BB962C8B-B14F-4D97-AF65-F5344CB8AC3E}">
        <p14:creationId xmlns:p14="http://schemas.microsoft.com/office/powerpoint/2010/main" val="724589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B3516303-7383-D44B-B877-4816B0D4E85B}"/>
              </a:ext>
            </a:extLst>
          </p:cNvPr>
          <p:cNvSpPr txBox="1">
            <a:spLocks/>
          </p:cNvSpPr>
          <p:nvPr/>
        </p:nvSpPr>
        <p:spPr>
          <a:xfrm>
            <a:off x="7802270" y="857250"/>
            <a:ext cx="3944144" cy="1364456"/>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4B878B"/>
                </a:solidFill>
                <a:latin typeface="Montserrat" pitchFamily="2" charset="77"/>
                <a:ea typeface="Open Sans" panose="020B0606030504020204" pitchFamily="34" charset="0"/>
                <a:cs typeface="Open Sans" panose="020B0606030504020204" pitchFamily="34" charset="0"/>
              </a:rPr>
              <a:t>Agent Collaboration</a:t>
            </a:r>
          </a:p>
        </p:txBody>
      </p:sp>
      <p:pic>
        <p:nvPicPr>
          <p:cNvPr id="9" name="Picture 8">
            <a:extLst>
              <a:ext uri="{FF2B5EF4-FFF2-40B4-BE49-F238E27FC236}">
                <a16:creationId xmlns:a16="http://schemas.microsoft.com/office/drawing/2014/main" id="{E9BBF30E-F22B-4B47-AC6C-4D2CA2BF89CE}"/>
              </a:ext>
            </a:extLst>
          </p:cNvPr>
          <p:cNvPicPr>
            <a:picLocks noChangeAspect="1"/>
          </p:cNvPicPr>
          <p:nvPr/>
        </p:nvPicPr>
        <p:blipFill>
          <a:blip r:embed="rId2"/>
          <a:srcRect l="14213" r="14213"/>
          <a:stretch/>
        </p:blipFill>
        <p:spPr>
          <a:xfrm>
            <a:off x="0" y="0"/>
            <a:ext cx="7362826" cy="6858000"/>
          </a:xfrm>
          <a:prstGeom prst="rect">
            <a:avLst/>
          </a:prstGeom>
        </p:spPr>
      </p:pic>
      <p:sp>
        <p:nvSpPr>
          <p:cNvPr id="16" name="TextBox 15">
            <a:extLst>
              <a:ext uri="{FF2B5EF4-FFF2-40B4-BE49-F238E27FC236}">
                <a16:creationId xmlns:a16="http://schemas.microsoft.com/office/drawing/2014/main" id="{E54010A1-E61A-5E44-915E-1DF95162942B}"/>
              </a:ext>
            </a:extLst>
          </p:cNvPr>
          <p:cNvSpPr txBox="1"/>
          <p:nvPr/>
        </p:nvSpPr>
        <p:spPr>
          <a:xfrm>
            <a:off x="7802270" y="2221706"/>
            <a:ext cx="3944144" cy="4524315"/>
          </a:xfrm>
          <a:prstGeom prst="rect">
            <a:avLst/>
          </a:prstGeom>
          <a:noFill/>
        </p:spPr>
        <p:txBody>
          <a:bodyPr wrap="square" rtlCol="0">
            <a:spAutoFit/>
          </a:bodyPr>
          <a:lstStyle/>
          <a:p>
            <a:r>
              <a:rPr lang="en-US" dirty="0">
                <a:solidFill>
                  <a:srgbClr val="5C5D5D"/>
                </a:solidFill>
                <a:latin typeface="Montserrat" pitchFamily="2" charset="77"/>
              </a:rPr>
              <a:t>In addition to </a:t>
            </a:r>
            <a:r>
              <a:rPr lang="en-US" dirty="0" err="1">
                <a:solidFill>
                  <a:srgbClr val="5C5D5D"/>
                </a:solidFill>
                <a:latin typeface="Montserrat" pitchFamily="2" charset="77"/>
              </a:rPr>
              <a:t>CanZell</a:t>
            </a:r>
            <a:r>
              <a:rPr lang="en-US" dirty="0">
                <a:solidFill>
                  <a:srgbClr val="5C5D5D"/>
                </a:solidFill>
                <a:latin typeface="Montserrat" pitchFamily="2" charset="77"/>
              </a:rPr>
              <a:t> Realty staff, brokers, and circle leaders, agents will find tons of support from other agents! Workplace and Slack are great tools that agents communicate with; agents have questions answered within minutes! </a:t>
            </a:r>
          </a:p>
          <a:p>
            <a:endParaRPr lang="en-US" dirty="0">
              <a:solidFill>
                <a:srgbClr val="5C5D5D"/>
              </a:solidFill>
              <a:latin typeface="Montserrat" pitchFamily="2" charset="77"/>
            </a:endParaRPr>
          </a:p>
          <a:p>
            <a:r>
              <a:rPr lang="en-US" b="1" dirty="0">
                <a:solidFill>
                  <a:srgbClr val="4B878B"/>
                </a:solidFill>
                <a:latin typeface="Montserrat" pitchFamily="2" charset="77"/>
              </a:rPr>
              <a:t>Are here In-Person Trainings?</a:t>
            </a:r>
          </a:p>
          <a:p>
            <a:r>
              <a:rPr lang="en-US" dirty="0">
                <a:solidFill>
                  <a:srgbClr val="5C5D5D"/>
                </a:solidFill>
                <a:latin typeface="Montserrat" pitchFamily="2" charset="77"/>
              </a:rPr>
              <a:t>Yes! Our Circles get together on a regular basis to do everything from training and mastermind events, to fun outings and team bonding!</a:t>
            </a:r>
          </a:p>
          <a:p>
            <a:endParaRPr lang="en-US" dirty="0">
              <a:solidFill>
                <a:srgbClr val="5C5D5D"/>
              </a:solidFill>
              <a:latin typeface="Montserrat" pitchFamily="2" charset="77"/>
            </a:endParaRPr>
          </a:p>
        </p:txBody>
      </p:sp>
    </p:spTree>
    <p:extLst>
      <p:ext uri="{BB962C8B-B14F-4D97-AF65-F5344CB8AC3E}">
        <p14:creationId xmlns:p14="http://schemas.microsoft.com/office/powerpoint/2010/main" val="3916992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 logo&#10;&#10;Description automatically generated">
            <a:extLst>
              <a:ext uri="{FF2B5EF4-FFF2-40B4-BE49-F238E27FC236}">
                <a16:creationId xmlns:a16="http://schemas.microsoft.com/office/drawing/2014/main" id="{099A9AB1-B71D-424B-AB1A-47781BCF011C}"/>
              </a:ext>
            </a:extLst>
          </p:cNvPr>
          <p:cNvPicPr>
            <a:picLocks noChangeAspect="1"/>
          </p:cNvPicPr>
          <p:nvPr/>
        </p:nvPicPr>
        <p:blipFill>
          <a:blip r:embed="rId2"/>
          <a:stretch>
            <a:fillRect/>
          </a:stretch>
        </p:blipFill>
        <p:spPr>
          <a:xfrm>
            <a:off x="499262" y="5496785"/>
            <a:ext cx="2486819" cy="1007932"/>
          </a:xfrm>
          <a:prstGeom prst="rect">
            <a:avLst/>
          </a:prstGeom>
        </p:spPr>
      </p:pic>
      <p:sp>
        <p:nvSpPr>
          <p:cNvPr id="7" name="Subtitle 2">
            <a:extLst>
              <a:ext uri="{FF2B5EF4-FFF2-40B4-BE49-F238E27FC236}">
                <a16:creationId xmlns:a16="http://schemas.microsoft.com/office/drawing/2014/main" id="{B3516303-7383-D44B-B877-4816B0D4E85B}"/>
              </a:ext>
            </a:extLst>
          </p:cNvPr>
          <p:cNvSpPr txBox="1">
            <a:spLocks/>
          </p:cNvSpPr>
          <p:nvPr/>
        </p:nvSpPr>
        <p:spPr>
          <a:xfrm>
            <a:off x="499262" y="857249"/>
            <a:ext cx="3944144" cy="27289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4B878B"/>
                </a:solidFill>
                <a:latin typeface="Montserrat" pitchFamily="2" charset="77"/>
                <a:ea typeface="Open Sans" panose="020B0606030504020204" pitchFamily="34" charset="0"/>
                <a:cs typeface="Open Sans" panose="020B0606030504020204" pitchFamily="34" charset="0"/>
              </a:rPr>
              <a:t>Commission</a:t>
            </a:r>
          </a:p>
          <a:p>
            <a:pPr marL="0" indent="0">
              <a:buNone/>
            </a:pPr>
            <a:r>
              <a:rPr lang="en-US" sz="4400" b="1" dirty="0">
                <a:solidFill>
                  <a:srgbClr val="4B878B"/>
                </a:solidFill>
                <a:latin typeface="Montserrat" pitchFamily="2" charset="77"/>
                <a:ea typeface="Open Sans" panose="020B0606030504020204" pitchFamily="34" charset="0"/>
                <a:cs typeface="Open Sans" panose="020B0606030504020204" pitchFamily="34" charset="0"/>
              </a:rPr>
              <a:t>Splits + </a:t>
            </a:r>
          </a:p>
          <a:p>
            <a:pPr marL="0" indent="0">
              <a:buNone/>
            </a:pPr>
            <a:r>
              <a:rPr lang="en-US" sz="4400" b="1" dirty="0">
                <a:solidFill>
                  <a:srgbClr val="4B878B"/>
                </a:solidFill>
                <a:latin typeface="Montserrat" pitchFamily="2" charset="77"/>
                <a:ea typeface="Open Sans" panose="020B0606030504020204" pitchFamily="34" charset="0"/>
                <a:cs typeface="Open Sans" panose="020B0606030504020204" pitchFamily="34" charset="0"/>
              </a:rPr>
              <a:t>Fees</a:t>
            </a:r>
          </a:p>
        </p:txBody>
      </p:sp>
      <p:pic>
        <p:nvPicPr>
          <p:cNvPr id="9" name="Picture 8">
            <a:extLst>
              <a:ext uri="{FF2B5EF4-FFF2-40B4-BE49-F238E27FC236}">
                <a16:creationId xmlns:a16="http://schemas.microsoft.com/office/drawing/2014/main" id="{E9BBF30E-F22B-4B47-AC6C-4D2CA2BF89CE}"/>
              </a:ext>
            </a:extLst>
          </p:cNvPr>
          <p:cNvPicPr>
            <a:picLocks noChangeAspect="1"/>
          </p:cNvPicPr>
          <p:nvPr/>
        </p:nvPicPr>
        <p:blipFill>
          <a:blip r:embed="rId3"/>
          <a:srcRect/>
          <a:stretch/>
        </p:blipFill>
        <p:spPr>
          <a:xfrm>
            <a:off x="4829174" y="687016"/>
            <a:ext cx="7362825" cy="4908550"/>
          </a:xfrm>
          <a:prstGeom prst="rect">
            <a:avLst/>
          </a:prstGeom>
        </p:spPr>
      </p:pic>
      <p:sp>
        <p:nvSpPr>
          <p:cNvPr id="10" name="Rectangle 9">
            <a:extLst>
              <a:ext uri="{FF2B5EF4-FFF2-40B4-BE49-F238E27FC236}">
                <a16:creationId xmlns:a16="http://schemas.microsoft.com/office/drawing/2014/main" id="{D914001A-0324-DE44-B412-0BF326D2E35A}"/>
              </a:ext>
            </a:extLst>
          </p:cNvPr>
          <p:cNvSpPr/>
          <p:nvPr/>
        </p:nvSpPr>
        <p:spPr>
          <a:xfrm>
            <a:off x="4829174" y="4908550"/>
            <a:ext cx="3681412" cy="1949450"/>
          </a:xfrm>
          <a:prstGeom prst="rect">
            <a:avLst/>
          </a:prstGeom>
          <a:solidFill>
            <a:srgbClr val="94C1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921C94E8-5EF5-864E-A13F-E44A34E4D25D}"/>
              </a:ext>
            </a:extLst>
          </p:cNvPr>
          <p:cNvSpPr txBox="1"/>
          <p:nvPr/>
        </p:nvSpPr>
        <p:spPr>
          <a:xfrm>
            <a:off x="5731162" y="5381078"/>
            <a:ext cx="1877437" cy="769441"/>
          </a:xfrm>
          <a:prstGeom prst="rect">
            <a:avLst/>
          </a:prstGeom>
          <a:noFill/>
        </p:spPr>
        <p:txBody>
          <a:bodyPr wrap="none" rtlCol="0">
            <a:spAutoFit/>
          </a:bodyPr>
          <a:lstStyle/>
          <a:p>
            <a:pPr algn="ctr"/>
            <a:r>
              <a:rPr lang="en-US" sz="4400" b="1" dirty="0">
                <a:solidFill>
                  <a:srgbClr val="5C5D5D"/>
                </a:solidFill>
                <a:latin typeface="Montserrat" pitchFamily="2" charset="77"/>
              </a:rPr>
              <a:t>80/20</a:t>
            </a:r>
          </a:p>
        </p:txBody>
      </p:sp>
      <p:sp>
        <p:nvSpPr>
          <p:cNvPr id="12" name="TextBox 11">
            <a:extLst>
              <a:ext uri="{FF2B5EF4-FFF2-40B4-BE49-F238E27FC236}">
                <a16:creationId xmlns:a16="http://schemas.microsoft.com/office/drawing/2014/main" id="{27B7E0D7-04E8-7640-A03C-9914AB033A41}"/>
              </a:ext>
            </a:extLst>
          </p:cNvPr>
          <p:cNvSpPr txBox="1"/>
          <p:nvPr/>
        </p:nvSpPr>
        <p:spPr>
          <a:xfrm>
            <a:off x="5596513" y="5965853"/>
            <a:ext cx="2146742" cy="369332"/>
          </a:xfrm>
          <a:prstGeom prst="rect">
            <a:avLst/>
          </a:prstGeom>
          <a:noFill/>
        </p:spPr>
        <p:txBody>
          <a:bodyPr wrap="none" rtlCol="0">
            <a:spAutoFit/>
          </a:bodyPr>
          <a:lstStyle/>
          <a:p>
            <a:pPr algn="ctr"/>
            <a:r>
              <a:rPr lang="en-US" dirty="0">
                <a:solidFill>
                  <a:srgbClr val="5C5D5D"/>
                </a:solidFill>
                <a:latin typeface="Montserrat" pitchFamily="2" charset="77"/>
              </a:rPr>
              <a:t>commission split</a:t>
            </a:r>
          </a:p>
        </p:txBody>
      </p:sp>
      <p:sp>
        <p:nvSpPr>
          <p:cNvPr id="13" name="Rectangle 12">
            <a:extLst>
              <a:ext uri="{FF2B5EF4-FFF2-40B4-BE49-F238E27FC236}">
                <a16:creationId xmlns:a16="http://schemas.microsoft.com/office/drawing/2014/main" id="{F2058FF1-0A22-364C-8A1E-7B6461FB7B47}"/>
              </a:ext>
            </a:extLst>
          </p:cNvPr>
          <p:cNvSpPr/>
          <p:nvPr/>
        </p:nvSpPr>
        <p:spPr>
          <a:xfrm>
            <a:off x="8510586" y="4908550"/>
            <a:ext cx="3681412" cy="1949450"/>
          </a:xfrm>
          <a:prstGeom prst="rect">
            <a:avLst/>
          </a:prstGeom>
          <a:solidFill>
            <a:srgbClr val="E6CA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4557B2BF-632E-634E-A5E6-9BD8CD6FC9EF}"/>
              </a:ext>
            </a:extLst>
          </p:cNvPr>
          <p:cNvSpPr txBox="1"/>
          <p:nvPr/>
        </p:nvSpPr>
        <p:spPr>
          <a:xfrm>
            <a:off x="9587301" y="5381078"/>
            <a:ext cx="1527983" cy="769441"/>
          </a:xfrm>
          <a:prstGeom prst="rect">
            <a:avLst/>
          </a:prstGeom>
          <a:noFill/>
        </p:spPr>
        <p:txBody>
          <a:bodyPr wrap="none" rtlCol="0">
            <a:spAutoFit/>
          </a:bodyPr>
          <a:lstStyle/>
          <a:p>
            <a:pPr algn="ctr"/>
            <a:r>
              <a:rPr lang="en-US" sz="4400" b="1" dirty="0">
                <a:solidFill>
                  <a:srgbClr val="5C5D5D"/>
                </a:solidFill>
                <a:latin typeface="Montserrat" pitchFamily="2" charset="77"/>
              </a:rPr>
              <a:t>$14k</a:t>
            </a:r>
          </a:p>
        </p:txBody>
      </p:sp>
      <p:sp>
        <p:nvSpPr>
          <p:cNvPr id="15" name="TextBox 14">
            <a:extLst>
              <a:ext uri="{FF2B5EF4-FFF2-40B4-BE49-F238E27FC236}">
                <a16:creationId xmlns:a16="http://schemas.microsoft.com/office/drawing/2014/main" id="{2FC2F0A5-0888-C741-BE27-CED7283DD97A}"/>
              </a:ext>
            </a:extLst>
          </p:cNvPr>
          <p:cNvSpPr txBox="1"/>
          <p:nvPr/>
        </p:nvSpPr>
        <p:spPr>
          <a:xfrm>
            <a:off x="9601731" y="5965853"/>
            <a:ext cx="1499129" cy="369332"/>
          </a:xfrm>
          <a:prstGeom prst="rect">
            <a:avLst/>
          </a:prstGeom>
          <a:noFill/>
        </p:spPr>
        <p:txBody>
          <a:bodyPr wrap="none" rtlCol="0">
            <a:spAutoFit/>
          </a:bodyPr>
          <a:lstStyle/>
          <a:p>
            <a:pPr algn="ctr"/>
            <a:r>
              <a:rPr lang="en-US" dirty="0">
                <a:solidFill>
                  <a:srgbClr val="5C5D5D"/>
                </a:solidFill>
                <a:latin typeface="Montserrat" pitchFamily="2" charset="77"/>
              </a:rPr>
              <a:t>annual cap</a:t>
            </a:r>
          </a:p>
        </p:txBody>
      </p:sp>
      <p:sp>
        <p:nvSpPr>
          <p:cNvPr id="16" name="TextBox 15">
            <a:extLst>
              <a:ext uri="{FF2B5EF4-FFF2-40B4-BE49-F238E27FC236}">
                <a16:creationId xmlns:a16="http://schemas.microsoft.com/office/drawing/2014/main" id="{F8329A8B-A673-B742-838D-6B6E0CB740D3}"/>
              </a:ext>
            </a:extLst>
          </p:cNvPr>
          <p:cNvSpPr txBox="1"/>
          <p:nvPr/>
        </p:nvSpPr>
        <p:spPr>
          <a:xfrm>
            <a:off x="499262" y="3401496"/>
            <a:ext cx="2220480" cy="646331"/>
          </a:xfrm>
          <a:prstGeom prst="rect">
            <a:avLst/>
          </a:prstGeom>
          <a:noFill/>
        </p:spPr>
        <p:txBody>
          <a:bodyPr wrap="none" rtlCol="0">
            <a:spAutoFit/>
          </a:bodyPr>
          <a:lstStyle/>
          <a:p>
            <a:endParaRPr lang="en-US" dirty="0">
              <a:solidFill>
                <a:srgbClr val="5C5D5D"/>
              </a:solidFill>
              <a:latin typeface="Montserrat" pitchFamily="2" charset="77"/>
            </a:endParaRPr>
          </a:p>
          <a:p>
            <a:r>
              <a:rPr lang="en-US" dirty="0">
                <a:solidFill>
                  <a:srgbClr val="5C5D5D"/>
                </a:solidFill>
                <a:latin typeface="Montserrat" pitchFamily="2" charset="77"/>
              </a:rPr>
              <a:t>No franchise fees.</a:t>
            </a:r>
          </a:p>
        </p:txBody>
      </p:sp>
      <p:sp>
        <p:nvSpPr>
          <p:cNvPr id="17" name="Rectangle 16">
            <a:extLst>
              <a:ext uri="{FF2B5EF4-FFF2-40B4-BE49-F238E27FC236}">
                <a16:creationId xmlns:a16="http://schemas.microsoft.com/office/drawing/2014/main" id="{A73E1690-4F1F-0A49-9ECA-145A83BEFECE}"/>
              </a:ext>
            </a:extLst>
          </p:cNvPr>
          <p:cNvSpPr/>
          <p:nvPr/>
        </p:nvSpPr>
        <p:spPr>
          <a:xfrm>
            <a:off x="4829032" y="0"/>
            <a:ext cx="7377254" cy="1949450"/>
          </a:xfrm>
          <a:prstGeom prst="rect">
            <a:avLst/>
          </a:prstGeom>
          <a:solidFill>
            <a:srgbClr val="D5D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32351F36-BECD-9E4C-B462-D04302B9AE4E}"/>
              </a:ext>
            </a:extLst>
          </p:cNvPr>
          <p:cNvSpPr txBox="1"/>
          <p:nvPr/>
        </p:nvSpPr>
        <p:spPr>
          <a:xfrm>
            <a:off x="5163206" y="1267950"/>
            <a:ext cx="3376245" cy="461665"/>
          </a:xfrm>
          <a:prstGeom prst="rect">
            <a:avLst/>
          </a:prstGeom>
          <a:noFill/>
        </p:spPr>
        <p:txBody>
          <a:bodyPr wrap="none" rtlCol="0">
            <a:spAutoFit/>
          </a:bodyPr>
          <a:lstStyle/>
          <a:p>
            <a:pPr algn="ctr"/>
            <a:r>
              <a:rPr lang="en-US" sz="2400" b="1" dirty="0">
                <a:solidFill>
                  <a:srgbClr val="5C5D5D"/>
                </a:solidFill>
                <a:latin typeface="Montserrat" pitchFamily="2" charset="77"/>
              </a:rPr>
              <a:t>personal real estate</a:t>
            </a:r>
          </a:p>
        </p:txBody>
      </p:sp>
      <p:sp>
        <p:nvSpPr>
          <p:cNvPr id="19" name="TextBox 18">
            <a:extLst>
              <a:ext uri="{FF2B5EF4-FFF2-40B4-BE49-F238E27FC236}">
                <a16:creationId xmlns:a16="http://schemas.microsoft.com/office/drawing/2014/main" id="{EF65B413-66F4-3141-ADAF-C3106F794AD2}"/>
              </a:ext>
            </a:extLst>
          </p:cNvPr>
          <p:cNvSpPr txBox="1"/>
          <p:nvPr/>
        </p:nvSpPr>
        <p:spPr>
          <a:xfrm>
            <a:off x="5163207" y="190732"/>
            <a:ext cx="6723993" cy="1077218"/>
          </a:xfrm>
          <a:prstGeom prst="rect">
            <a:avLst/>
          </a:prstGeom>
          <a:noFill/>
        </p:spPr>
        <p:txBody>
          <a:bodyPr wrap="square" rtlCol="0">
            <a:spAutoFit/>
          </a:bodyPr>
          <a:lstStyle/>
          <a:p>
            <a:r>
              <a:rPr lang="en-US" sz="1600" dirty="0">
                <a:solidFill>
                  <a:srgbClr val="5C5D5D"/>
                </a:solidFill>
                <a:latin typeface="Montserrat" pitchFamily="2" charset="77"/>
              </a:rPr>
              <a:t>Selling Personal Real Estate Agents only pay a $395 Transaction Management Fee when buying or selling property in which they are on the title. They can do this up to 4 transactions each year in which they keep 100% of the ENTIRE commission.</a:t>
            </a:r>
          </a:p>
        </p:txBody>
      </p:sp>
    </p:spTree>
    <p:extLst>
      <p:ext uri="{BB962C8B-B14F-4D97-AF65-F5344CB8AC3E}">
        <p14:creationId xmlns:p14="http://schemas.microsoft.com/office/powerpoint/2010/main" val="1269089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73E1690-4F1F-0A49-9ECA-145A83BEFECE}"/>
              </a:ext>
            </a:extLst>
          </p:cNvPr>
          <p:cNvSpPr/>
          <p:nvPr/>
        </p:nvSpPr>
        <p:spPr>
          <a:xfrm>
            <a:off x="0" y="0"/>
            <a:ext cx="12206286" cy="1949450"/>
          </a:xfrm>
          <a:prstGeom prst="rect">
            <a:avLst/>
          </a:prstGeom>
          <a:solidFill>
            <a:srgbClr val="4B8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FA034"/>
              </a:solidFill>
            </a:endParaRPr>
          </a:p>
        </p:txBody>
      </p:sp>
      <p:sp>
        <p:nvSpPr>
          <p:cNvPr id="7" name="Subtitle 2">
            <a:extLst>
              <a:ext uri="{FF2B5EF4-FFF2-40B4-BE49-F238E27FC236}">
                <a16:creationId xmlns:a16="http://schemas.microsoft.com/office/drawing/2014/main" id="{B3516303-7383-D44B-B877-4816B0D4E85B}"/>
              </a:ext>
            </a:extLst>
          </p:cNvPr>
          <p:cNvSpPr txBox="1">
            <a:spLocks/>
          </p:cNvSpPr>
          <p:nvPr/>
        </p:nvSpPr>
        <p:spPr>
          <a:xfrm>
            <a:off x="499261" y="353283"/>
            <a:ext cx="7243993" cy="8429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chemeClr val="bg1"/>
                </a:solidFill>
                <a:latin typeface="Montserrat" pitchFamily="2" charset="77"/>
                <a:ea typeface="Open Sans" panose="020B0606030504020204" pitchFamily="34" charset="0"/>
                <a:cs typeface="Open Sans" panose="020B0606030504020204" pitchFamily="34" charset="0"/>
              </a:rPr>
              <a:t>Commission Splits</a:t>
            </a:r>
          </a:p>
        </p:txBody>
      </p:sp>
      <p:pic>
        <p:nvPicPr>
          <p:cNvPr id="6" name="Picture 5" descr="Text, logo&#10;&#10;Description automatically generated">
            <a:extLst>
              <a:ext uri="{FF2B5EF4-FFF2-40B4-BE49-F238E27FC236}">
                <a16:creationId xmlns:a16="http://schemas.microsoft.com/office/drawing/2014/main" id="{099A9AB1-B71D-424B-AB1A-47781BCF011C}"/>
              </a:ext>
            </a:extLst>
          </p:cNvPr>
          <p:cNvPicPr>
            <a:picLocks noChangeAspect="1"/>
          </p:cNvPicPr>
          <p:nvPr/>
        </p:nvPicPr>
        <p:blipFill>
          <a:blip r:embed="rId2">
            <a:biLevel thresh="25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9587301" y="452294"/>
            <a:ext cx="2486819" cy="1007932"/>
          </a:xfrm>
          <a:prstGeom prst="rect">
            <a:avLst/>
          </a:prstGeom>
        </p:spPr>
      </p:pic>
      <p:sp>
        <p:nvSpPr>
          <p:cNvPr id="23" name="Subtitle 2">
            <a:extLst>
              <a:ext uri="{FF2B5EF4-FFF2-40B4-BE49-F238E27FC236}">
                <a16:creationId xmlns:a16="http://schemas.microsoft.com/office/drawing/2014/main" id="{4841C551-E030-0A46-8805-0A887A22F6E7}"/>
              </a:ext>
            </a:extLst>
          </p:cNvPr>
          <p:cNvSpPr txBox="1">
            <a:spLocks/>
          </p:cNvSpPr>
          <p:nvPr/>
        </p:nvSpPr>
        <p:spPr>
          <a:xfrm>
            <a:off x="506404" y="956260"/>
            <a:ext cx="7243993" cy="8429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chemeClr val="bg1"/>
                </a:solidFill>
                <a:latin typeface="Montserrat" pitchFamily="2" charset="77"/>
                <a:ea typeface="Open Sans" panose="020B0606030504020204" pitchFamily="34" charset="0"/>
                <a:cs typeface="Open Sans" panose="020B0606030504020204" pitchFamily="34" charset="0"/>
              </a:rPr>
              <a:t>AGENTS AND TEAMS</a:t>
            </a:r>
          </a:p>
        </p:txBody>
      </p:sp>
      <p:pic>
        <p:nvPicPr>
          <p:cNvPr id="24" name="Picture 23" descr="Text&#10;&#10;Description automatically generated">
            <a:extLst>
              <a:ext uri="{FF2B5EF4-FFF2-40B4-BE49-F238E27FC236}">
                <a16:creationId xmlns:a16="http://schemas.microsoft.com/office/drawing/2014/main" id="{243BD149-9C1F-3B40-A936-85B2698D4A77}"/>
              </a:ext>
            </a:extLst>
          </p:cNvPr>
          <p:cNvPicPr>
            <a:picLocks noChangeAspect="1"/>
          </p:cNvPicPr>
          <p:nvPr/>
        </p:nvPicPr>
        <p:blipFill>
          <a:blip r:embed="rId4"/>
          <a:stretch>
            <a:fillRect/>
          </a:stretch>
        </p:blipFill>
        <p:spPr>
          <a:xfrm>
            <a:off x="1981200" y="2621666"/>
            <a:ext cx="8229600" cy="1614668"/>
          </a:xfrm>
          <a:prstGeom prst="rect">
            <a:avLst/>
          </a:prstGeom>
        </p:spPr>
      </p:pic>
      <p:pic>
        <p:nvPicPr>
          <p:cNvPr id="25" name="Picture 24" descr="Text&#10;&#10;Description automatically generated">
            <a:extLst>
              <a:ext uri="{FF2B5EF4-FFF2-40B4-BE49-F238E27FC236}">
                <a16:creationId xmlns:a16="http://schemas.microsoft.com/office/drawing/2014/main" id="{85FFD1F4-FAD4-1645-9797-CC08ACB00144}"/>
              </a:ext>
            </a:extLst>
          </p:cNvPr>
          <p:cNvPicPr>
            <a:picLocks noChangeAspect="1"/>
          </p:cNvPicPr>
          <p:nvPr/>
        </p:nvPicPr>
        <p:blipFill>
          <a:blip r:embed="rId5"/>
          <a:stretch>
            <a:fillRect/>
          </a:stretch>
        </p:blipFill>
        <p:spPr>
          <a:xfrm>
            <a:off x="1932432" y="4307009"/>
            <a:ext cx="8229600" cy="1706137"/>
          </a:xfrm>
          <a:prstGeom prst="rect">
            <a:avLst/>
          </a:prstGeom>
        </p:spPr>
      </p:pic>
    </p:spTree>
    <p:extLst>
      <p:ext uri="{BB962C8B-B14F-4D97-AF65-F5344CB8AC3E}">
        <p14:creationId xmlns:p14="http://schemas.microsoft.com/office/powerpoint/2010/main" val="2190222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73E1690-4F1F-0A49-9ECA-145A83BEFECE}"/>
              </a:ext>
            </a:extLst>
          </p:cNvPr>
          <p:cNvSpPr/>
          <p:nvPr/>
        </p:nvSpPr>
        <p:spPr>
          <a:xfrm>
            <a:off x="0" y="0"/>
            <a:ext cx="12206286" cy="1949450"/>
          </a:xfrm>
          <a:prstGeom prst="rect">
            <a:avLst/>
          </a:prstGeom>
          <a:solidFill>
            <a:srgbClr val="4B8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FA034"/>
              </a:solidFill>
            </a:endParaRPr>
          </a:p>
        </p:txBody>
      </p:sp>
      <p:sp>
        <p:nvSpPr>
          <p:cNvPr id="7" name="Subtitle 2">
            <a:extLst>
              <a:ext uri="{FF2B5EF4-FFF2-40B4-BE49-F238E27FC236}">
                <a16:creationId xmlns:a16="http://schemas.microsoft.com/office/drawing/2014/main" id="{B3516303-7383-D44B-B877-4816B0D4E85B}"/>
              </a:ext>
            </a:extLst>
          </p:cNvPr>
          <p:cNvSpPr txBox="1">
            <a:spLocks/>
          </p:cNvSpPr>
          <p:nvPr/>
        </p:nvSpPr>
        <p:spPr>
          <a:xfrm>
            <a:off x="499261" y="353283"/>
            <a:ext cx="7243993" cy="8429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chemeClr val="bg1"/>
                </a:solidFill>
                <a:latin typeface="Montserrat" pitchFamily="2" charset="77"/>
                <a:ea typeface="Open Sans" panose="020B0606030504020204" pitchFamily="34" charset="0"/>
                <a:cs typeface="Open Sans" panose="020B0606030504020204" pitchFamily="34" charset="0"/>
              </a:rPr>
              <a:t>Individual vs. Teams</a:t>
            </a:r>
          </a:p>
        </p:txBody>
      </p:sp>
      <p:pic>
        <p:nvPicPr>
          <p:cNvPr id="6" name="Picture 5" descr="Text, logo&#10;&#10;Description automatically generated">
            <a:extLst>
              <a:ext uri="{FF2B5EF4-FFF2-40B4-BE49-F238E27FC236}">
                <a16:creationId xmlns:a16="http://schemas.microsoft.com/office/drawing/2014/main" id="{099A9AB1-B71D-424B-AB1A-47781BCF011C}"/>
              </a:ext>
            </a:extLst>
          </p:cNvPr>
          <p:cNvPicPr>
            <a:picLocks noChangeAspect="1"/>
          </p:cNvPicPr>
          <p:nvPr/>
        </p:nvPicPr>
        <p:blipFill>
          <a:blip r:embed="rId2">
            <a:biLevel thresh="25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9587301" y="452294"/>
            <a:ext cx="2486819" cy="1007932"/>
          </a:xfrm>
          <a:prstGeom prst="rect">
            <a:avLst/>
          </a:prstGeom>
        </p:spPr>
      </p:pic>
      <p:sp>
        <p:nvSpPr>
          <p:cNvPr id="8" name="Subtitle 2">
            <a:extLst>
              <a:ext uri="{FF2B5EF4-FFF2-40B4-BE49-F238E27FC236}">
                <a16:creationId xmlns:a16="http://schemas.microsoft.com/office/drawing/2014/main" id="{10A02CF4-3743-EC48-A0F3-92047095D447}"/>
              </a:ext>
            </a:extLst>
          </p:cNvPr>
          <p:cNvSpPr txBox="1">
            <a:spLocks/>
          </p:cNvSpPr>
          <p:nvPr/>
        </p:nvSpPr>
        <p:spPr>
          <a:xfrm>
            <a:off x="506404" y="956260"/>
            <a:ext cx="7243993" cy="8429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chemeClr val="bg1"/>
                </a:solidFill>
                <a:latin typeface="Montserrat" pitchFamily="2" charset="77"/>
                <a:ea typeface="Open Sans" panose="020B0606030504020204" pitchFamily="34" charset="0"/>
                <a:cs typeface="Open Sans" panose="020B0606030504020204" pitchFamily="34" charset="0"/>
              </a:rPr>
              <a:t>Answers</a:t>
            </a:r>
          </a:p>
        </p:txBody>
      </p:sp>
      <p:sp>
        <p:nvSpPr>
          <p:cNvPr id="10" name="Subtitle 2">
            <a:extLst>
              <a:ext uri="{FF2B5EF4-FFF2-40B4-BE49-F238E27FC236}">
                <a16:creationId xmlns:a16="http://schemas.microsoft.com/office/drawing/2014/main" id="{9D70974F-3FF7-6846-8383-B778CEA4B499}"/>
              </a:ext>
            </a:extLst>
          </p:cNvPr>
          <p:cNvSpPr txBox="1">
            <a:spLocks/>
          </p:cNvSpPr>
          <p:nvPr/>
        </p:nvSpPr>
        <p:spPr>
          <a:xfrm>
            <a:off x="1288995" y="2755484"/>
            <a:ext cx="9284411" cy="10466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solidFill>
                  <a:srgbClr val="4B878B"/>
                </a:solidFill>
                <a:latin typeface="Montserrat" pitchFamily="2" charset="77"/>
                <a:ea typeface="Open Sans" panose="020B0606030504020204" pitchFamily="34" charset="0"/>
                <a:cs typeface="Open Sans" panose="020B0606030504020204" pitchFamily="34" charset="0"/>
              </a:rPr>
              <a:t>When you join as an individual agent:</a:t>
            </a:r>
          </a:p>
        </p:txBody>
      </p:sp>
      <p:sp>
        <p:nvSpPr>
          <p:cNvPr id="11" name="TextBox 10">
            <a:extLst>
              <a:ext uri="{FF2B5EF4-FFF2-40B4-BE49-F238E27FC236}">
                <a16:creationId xmlns:a16="http://schemas.microsoft.com/office/drawing/2014/main" id="{E60A6313-DF41-0B48-9874-17108DDF8B57}"/>
              </a:ext>
            </a:extLst>
          </p:cNvPr>
          <p:cNvSpPr txBox="1"/>
          <p:nvPr/>
        </p:nvSpPr>
        <p:spPr>
          <a:xfrm>
            <a:off x="1288996" y="3429000"/>
            <a:ext cx="9168797" cy="1754326"/>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5C5D5D"/>
                </a:solidFill>
                <a:latin typeface="Montserrat" pitchFamily="2" charset="77"/>
              </a:rPr>
              <a:t>You will pay a full cap of $14,000</a:t>
            </a:r>
          </a:p>
          <a:p>
            <a:pPr marL="285750" indent="-285750">
              <a:buFont typeface="Arial" panose="020B0604020202020204" pitchFamily="34" charset="0"/>
              <a:buChar char="•"/>
            </a:pPr>
            <a:r>
              <a:rPr lang="en-US" dirty="0">
                <a:solidFill>
                  <a:srgbClr val="5C5D5D"/>
                </a:solidFill>
                <a:latin typeface="Montserrat" pitchFamily="2" charset="77"/>
              </a:rPr>
              <a:t>You will get $4000 back in stock rewards when you cap each year</a:t>
            </a:r>
          </a:p>
          <a:p>
            <a:pPr marL="285750" indent="-285750">
              <a:buFont typeface="Arial" panose="020B0604020202020204" pitchFamily="34" charset="0"/>
              <a:buChar char="•"/>
            </a:pPr>
            <a:r>
              <a:rPr lang="en-US" dirty="0">
                <a:solidFill>
                  <a:srgbClr val="5C5D5D"/>
                </a:solidFill>
                <a:latin typeface="Montserrat" pitchFamily="2" charset="77"/>
              </a:rPr>
              <a:t>You will qualify for the additional $10,000 back as an influencer if you obtain influencer status</a:t>
            </a:r>
          </a:p>
          <a:p>
            <a:pPr marL="285750" indent="-285750">
              <a:buFont typeface="Arial" panose="020B0604020202020204" pitchFamily="34" charset="0"/>
              <a:buChar char="•"/>
            </a:pPr>
            <a:r>
              <a:rPr lang="en-US" dirty="0">
                <a:solidFill>
                  <a:srgbClr val="5C5D5D"/>
                </a:solidFill>
                <a:latin typeface="Montserrat" pitchFamily="2" charset="77"/>
              </a:rPr>
              <a:t>You will receive $250 in stock rewards when you have your first closing and when anyone you sponsor has their first closing</a:t>
            </a:r>
          </a:p>
        </p:txBody>
      </p:sp>
    </p:spTree>
    <p:extLst>
      <p:ext uri="{BB962C8B-B14F-4D97-AF65-F5344CB8AC3E}">
        <p14:creationId xmlns:p14="http://schemas.microsoft.com/office/powerpoint/2010/main" val="1856945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73E1690-4F1F-0A49-9ECA-145A83BEFECE}"/>
              </a:ext>
            </a:extLst>
          </p:cNvPr>
          <p:cNvSpPr/>
          <p:nvPr/>
        </p:nvSpPr>
        <p:spPr>
          <a:xfrm>
            <a:off x="0" y="0"/>
            <a:ext cx="12206286" cy="1949450"/>
          </a:xfrm>
          <a:prstGeom prst="rect">
            <a:avLst/>
          </a:prstGeom>
          <a:solidFill>
            <a:srgbClr val="4B8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FA034"/>
              </a:solidFill>
            </a:endParaRPr>
          </a:p>
        </p:txBody>
      </p:sp>
      <p:sp>
        <p:nvSpPr>
          <p:cNvPr id="7" name="Subtitle 2">
            <a:extLst>
              <a:ext uri="{FF2B5EF4-FFF2-40B4-BE49-F238E27FC236}">
                <a16:creationId xmlns:a16="http://schemas.microsoft.com/office/drawing/2014/main" id="{B3516303-7383-D44B-B877-4816B0D4E85B}"/>
              </a:ext>
            </a:extLst>
          </p:cNvPr>
          <p:cNvSpPr txBox="1">
            <a:spLocks/>
          </p:cNvSpPr>
          <p:nvPr/>
        </p:nvSpPr>
        <p:spPr>
          <a:xfrm>
            <a:off x="499261" y="353283"/>
            <a:ext cx="7243993" cy="8429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chemeClr val="bg1"/>
                </a:solidFill>
                <a:latin typeface="Montserrat" pitchFamily="2" charset="77"/>
                <a:ea typeface="Open Sans" panose="020B0606030504020204" pitchFamily="34" charset="0"/>
                <a:cs typeface="Open Sans" panose="020B0606030504020204" pitchFamily="34" charset="0"/>
              </a:rPr>
              <a:t>Individual vs. Teams</a:t>
            </a:r>
          </a:p>
        </p:txBody>
      </p:sp>
      <p:pic>
        <p:nvPicPr>
          <p:cNvPr id="6" name="Picture 5" descr="Text, logo&#10;&#10;Description automatically generated">
            <a:extLst>
              <a:ext uri="{FF2B5EF4-FFF2-40B4-BE49-F238E27FC236}">
                <a16:creationId xmlns:a16="http://schemas.microsoft.com/office/drawing/2014/main" id="{099A9AB1-B71D-424B-AB1A-47781BCF011C}"/>
              </a:ext>
            </a:extLst>
          </p:cNvPr>
          <p:cNvPicPr>
            <a:picLocks noChangeAspect="1"/>
          </p:cNvPicPr>
          <p:nvPr/>
        </p:nvPicPr>
        <p:blipFill>
          <a:blip r:embed="rId2">
            <a:biLevel thresh="25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9587301" y="452294"/>
            <a:ext cx="2486819" cy="1007932"/>
          </a:xfrm>
          <a:prstGeom prst="rect">
            <a:avLst/>
          </a:prstGeom>
        </p:spPr>
      </p:pic>
      <p:sp>
        <p:nvSpPr>
          <p:cNvPr id="8" name="Subtitle 2">
            <a:extLst>
              <a:ext uri="{FF2B5EF4-FFF2-40B4-BE49-F238E27FC236}">
                <a16:creationId xmlns:a16="http://schemas.microsoft.com/office/drawing/2014/main" id="{10A02CF4-3743-EC48-A0F3-92047095D447}"/>
              </a:ext>
            </a:extLst>
          </p:cNvPr>
          <p:cNvSpPr txBox="1">
            <a:spLocks/>
          </p:cNvSpPr>
          <p:nvPr/>
        </p:nvSpPr>
        <p:spPr>
          <a:xfrm>
            <a:off x="506404" y="956260"/>
            <a:ext cx="7243993" cy="8429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chemeClr val="bg1"/>
                </a:solidFill>
                <a:latin typeface="Montserrat" pitchFamily="2" charset="77"/>
                <a:ea typeface="Open Sans" panose="020B0606030504020204" pitchFamily="34" charset="0"/>
                <a:cs typeface="Open Sans" panose="020B0606030504020204" pitchFamily="34" charset="0"/>
              </a:rPr>
              <a:t>Answers</a:t>
            </a:r>
          </a:p>
        </p:txBody>
      </p:sp>
      <p:sp>
        <p:nvSpPr>
          <p:cNvPr id="10" name="Subtitle 2">
            <a:extLst>
              <a:ext uri="{FF2B5EF4-FFF2-40B4-BE49-F238E27FC236}">
                <a16:creationId xmlns:a16="http://schemas.microsoft.com/office/drawing/2014/main" id="{9D70974F-3FF7-6846-8383-B778CEA4B499}"/>
              </a:ext>
            </a:extLst>
          </p:cNvPr>
          <p:cNvSpPr txBox="1">
            <a:spLocks/>
          </p:cNvSpPr>
          <p:nvPr/>
        </p:nvSpPr>
        <p:spPr>
          <a:xfrm>
            <a:off x="1288995" y="2755484"/>
            <a:ext cx="9284411" cy="10466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solidFill>
                  <a:srgbClr val="4B878B"/>
                </a:solidFill>
                <a:latin typeface="Montserrat" pitchFamily="2" charset="77"/>
                <a:ea typeface="Open Sans" panose="020B0606030504020204" pitchFamily="34" charset="0"/>
                <a:cs typeface="Open Sans" panose="020B0606030504020204" pitchFamily="34" charset="0"/>
              </a:rPr>
              <a:t>When you join as a team agent:</a:t>
            </a:r>
          </a:p>
        </p:txBody>
      </p:sp>
      <p:sp>
        <p:nvSpPr>
          <p:cNvPr id="11" name="TextBox 10">
            <a:extLst>
              <a:ext uri="{FF2B5EF4-FFF2-40B4-BE49-F238E27FC236}">
                <a16:creationId xmlns:a16="http://schemas.microsoft.com/office/drawing/2014/main" id="{E60A6313-DF41-0B48-9874-17108DDF8B57}"/>
              </a:ext>
            </a:extLst>
          </p:cNvPr>
          <p:cNvSpPr txBox="1"/>
          <p:nvPr/>
        </p:nvSpPr>
        <p:spPr>
          <a:xfrm>
            <a:off x="1288996" y="3429000"/>
            <a:ext cx="9168797" cy="2308324"/>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5C5D5D"/>
                </a:solidFill>
                <a:latin typeface="Montserrat" pitchFamily="2" charset="77"/>
              </a:rPr>
              <a:t>You will pay a half or quarter cap based on which type of team member you are</a:t>
            </a:r>
          </a:p>
          <a:p>
            <a:pPr marL="285750" indent="-285750">
              <a:buFont typeface="Arial" panose="020B0604020202020204" pitchFamily="34" charset="0"/>
              <a:buChar char="•"/>
            </a:pPr>
            <a:r>
              <a:rPr lang="en-US" dirty="0">
                <a:solidFill>
                  <a:srgbClr val="5C5D5D"/>
                </a:solidFill>
                <a:latin typeface="Montserrat" pitchFamily="2" charset="77"/>
              </a:rPr>
              <a:t>You will pay your team leader a minimum of 25% to your team leader on every transaction</a:t>
            </a:r>
          </a:p>
          <a:p>
            <a:pPr marL="285750" indent="-285750">
              <a:buFont typeface="Arial" panose="020B0604020202020204" pitchFamily="34" charset="0"/>
              <a:buChar char="•"/>
            </a:pPr>
            <a:r>
              <a:rPr lang="en-US" dirty="0">
                <a:solidFill>
                  <a:srgbClr val="5C5D5D"/>
                </a:solidFill>
                <a:latin typeface="Montserrat" pitchFamily="2" charset="77"/>
              </a:rPr>
              <a:t>You will not be eligible for the $4000 back in stock awards when you cap </a:t>
            </a:r>
          </a:p>
          <a:p>
            <a:pPr marL="285750" indent="-285750">
              <a:buFont typeface="Arial" panose="020B0604020202020204" pitchFamily="34" charset="0"/>
              <a:buChar char="•"/>
            </a:pPr>
            <a:r>
              <a:rPr lang="en-US" dirty="0">
                <a:solidFill>
                  <a:srgbClr val="5C5D5D"/>
                </a:solidFill>
                <a:latin typeface="Montserrat" pitchFamily="2" charset="77"/>
              </a:rPr>
              <a:t>You will not be eligible for influencer status or rewards</a:t>
            </a:r>
          </a:p>
          <a:p>
            <a:pPr marL="285750" indent="-285750">
              <a:buFont typeface="Arial" panose="020B0604020202020204" pitchFamily="34" charset="0"/>
              <a:buChar char="•"/>
            </a:pPr>
            <a:r>
              <a:rPr lang="en-US" dirty="0">
                <a:solidFill>
                  <a:srgbClr val="5C5D5D"/>
                </a:solidFill>
                <a:latin typeface="Montserrat" pitchFamily="2" charset="77"/>
              </a:rPr>
              <a:t>You will receive $250 in stock rewards when you have your first closing and when anyone you sponsor has their first closing</a:t>
            </a:r>
          </a:p>
        </p:txBody>
      </p:sp>
    </p:spTree>
    <p:extLst>
      <p:ext uri="{BB962C8B-B14F-4D97-AF65-F5344CB8AC3E}">
        <p14:creationId xmlns:p14="http://schemas.microsoft.com/office/powerpoint/2010/main" val="24318900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 logo&#10;&#10;Description automatically generated">
            <a:extLst>
              <a:ext uri="{FF2B5EF4-FFF2-40B4-BE49-F238E27FC236}">
                <a16:creationId xmlns:a16="http://schemas.microsoft.com/office/drawing/2014/main" id="{099A9AB1-B71D-424B-AB1A-47781BCF011C}"/>
              </a:ext>
            </a:extLst>
          </p:cNvPr>
          <p:cNvPicPr>
            <a:picLocks noChangeAspect="1"/>
          </p:cNvPicPr>
          <p:nvPr/>
        </p:nvPicPr>
        <p:blipFill>
          <a:blip r:embed="rId2"/>
          <a:stretch>
            <a:fillRect/>
          </a:stretch>
        </p:blipFill>
        <p:spPr>
          <a:xfrm>
            <a:off x="499262" y="5496785"/>
            <a:ext cx="2486819" cy="1007932"/>
          </a:xfrm>
          <a:prstGeom prst="rect">
            <a:avLst/>
          </a:prstGeom>
        </p:spPr>
      </p:pic>
      <p:sp>
        <p:nvSpPr>
          <p:cNvPr id="7" name="Subtitle 2">
            <a:extLst>
              <a:ext uri="{FF2B5EF4-FFF2-40B4-BE49-F238E27FC236}">
                <a16:creationId xmlns:a16="http://schemas.microsoft.com/office/drawing/2014/main" id="{B3516303-7383-D44B-B877-4816B0D4E85B}"/>
              </a:ext>
            </a:extLst>
          </p:cNvPr>
          <p:cNvSpPr txBox="1">
            <a:spLocks/>
          </p:cNvSpPr>
          <p:nvPr/>
        </p:nvSpPr>
        <p:spPr>
          <a:xfrm>
            <a:off x="449941" y="774953"/>
            <a:ext cx="4329911" cy="26540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4B878B"/>
                </a:solidFill>
                <a:latin typeface="Montserrat" pitchFamily="2" charset="77"/>
                <a:ea typeface="Open Sans" panose="020B0606030504020204" pitchFamily="34" charset="0"/>
                <a:cs typeface="Open Sans" panose="020B0606030504020204" pitchFamily="34" charset="0"/>
              </a:rPr>
              <a:t>Let’s talk abut keeping 100% of your commission</a:t>
            </a:r>
          </a:p>
        </p:txBody>
      </p:sp>
      <p:pic>
        <p:nvPicPr>
          <p:cNvPr id="9" name="Picture 8">
            <a:extLst>
              <a:ext uri="{FF2B5EF4-FFF2-40B4-BE49-F238E27FC236}">
                <a16:creationId xmlns:a16="http://schemas.microsoft.com/office/drawing/2014/main" id="{E9BBF30E-F22B-4B47-AC6C-4D2CA2BF89CE}"/>
              </a:ext>
            </a:extLst>
          </p:cNvPr>
          <p:cNvPicPr>
            <a:picLocks noChangeAspect="1"/>
          </p:cNvPicPr>
          <p:nvPr/>
        </p:nvPicPr>
        <p:blipFill>
          <a:blip r:embed="rId3"/>
          <a:srcRect/>
          <a:stretch/>
        </p:blipFill>
        <p:spPr>
          <a:xfrm>
            <a:off x="4829174" y="1949450"/>
            <a:ext cx="7362825" cy="4908550"/>
          </a:xfrm>
          <a:prstGeom prst="rect">
            <a:avLst/>
          </a:prstGeom>
        </p:spPr>
      </p:pic>
      <p:sp>
        <p:nvSpPr>
          <p:cNvPr id="10" name="Rectangle 9">
            <a:extLst>
              <a:ext uri="{FF2B5EF4-FFF2-40B4-BE49-F238E27FC236}">
                <a16:creationId xmlns:a16="http://schemas.microsoft.com/office/drawing/2014/main" id="{D914001A-0324-DE44-B412-0BF326D2E35A}"/>
              </a:ext>
            </a:extLst>
          </p:cNvPr>
          <p:cNvSpPr/>
          <p:nvPr/>
        </p:nvSpPr>
        <p:spPr>
          <a:xfrm>
            <a:off x="4829174" y="0"/>
            <a:ext cx="3681412" cy="1949450"/>
          </a:xfrm>
          <a:prstGeom prst="rect">
            <a:avLst/>
          </a:prstGeom>
          <a:solidFill>
            <a:srgbClr val="BFA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921C94E8-5EF5-864E-A13F-E44A34E4D25D}"/>
              </a:ext>
            </a:extLst>
          </p:cNvPr>
          <p:cNvSpPr txBox="1"/>
          <p:nvPr/>
        </p:nvSpPr>
        <p:spPr>
          <a:xfrm>
            <a:off x="5455446" y="277456"/>
            <a:ext cx="2428871" cy="1446550"/>
          </a:xfrm>
          <a:prstGeom prst="rect">
            <a:avLst/>
          </a:prstGeom>
          <a:noFill/>
        </p:spPr>
        <p:txBody>
          <a:bodyPr wrap="none" rtlCol="0">
            <a:spAutoFit/>
          </a:bodyPr>
          <a:lstStyle/>
          <a:p>
            <a:pPr algn="ctr"/>
            <a:r>
              <a:rPr lang="en-US" sz="4400" b="1" dirty="0">
                <a:solidFill>
                  <a:schemeClr val="bg1"/>
                </a:solidFill>
                <a:latin typeface="Montserrat" pitchFamily="2" charset="77"/>
              </a:rPr>
              <a:t>Stock</a:t>
            </a:r>
          </a:p>
          <a:p>
            <a:pPr algn="ctr"/>
            <a:r>
              <a:rPr lang="en-US" sz="4400" b="1" dirty="0">
                <a:solidFill>
                  <a:schemeClr val="bg1"/>
                </a:solidFill>
                <a:latin typeface="Montserrat" pitchFamily="2" charset="77"/>
              </a:rPr>
              <a:t>Awards</a:t>
            </a:r>
          </a:p>
        </p:txBody>
      </p:sp>
      <p:sp>
        <p:nvSpPr>
          <p:cNvPr id="13" name="Rectangle 12">
            <a:extLst>
              <a:ext uri="{FF2B5EF4-FFF2-40B4-BE49-F238E27FC236}">
                <a16:creationId xmlns:a16="http://schemas.microsoft.com/office/drawing/2014/main" id="{F2058FF1-0A22-364C-8A1E-7B6461FB7B47}"/>
              </a:ext>
            </a:extLst>
          </p:cNvPr>
          <p:cNvSpPr/>
          <p:nvPr/>
        </p:nvSpPr>
        <p:spPr>
          <a:xfrm>
            <a:off x="8510586" y="0"/>
            <a:ext cx="3681412" cy="1949450"/>
          </a:xfrm>
          <a:prstGeom prst="rect">
            <a:avLst/>
          </a:prstGeom>
          <a:solidFill>
            <a:srgbClr val="4B8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4557B2BF-632E-634E-A5E6-9BD8CD6FC9EF}"/>
              </a:ext>
            </a:extLst>
          </p:cNvPr>
          <p:cNvSpPr txBox="1"/>
          <p:nvPr/>
        </p:nvSpPr>
        <p:spPr>
          <a:xfrm>
            <a:off x="8960528" y="277456"/>
            <a:ext cx="2781531" cy="1446550"/>
          </a:xfrm>
          <a:prstGeom prst="rect">
            <a:avLst/>
          </a:prstGeom>
          <a:noFill/>
        </p:spPr>
        <p:txBody>
          <a:bodyPr wrap="none" rtlCol="0">
            <a:spAutoFit/>
          </a:bodyPr>
          <a:lstStyle/>
          <a:p>
            <a:pPr algn="ctr"/>
            <a:r>
              <a:rPr lang="en-US" sz="4400" b="1" dirty="0">
                <a:solidFill>
                  <a:schemeClr val="bg1"/>
                </a:solidFill>
                <a:latin typeface="Montserrat" pitchFamily="2" charset="77"/>
              </a:rPr>
              <a:t>Revenue</a:t>
            </a:r>
          </a:p>
          <a:p>
            <a:pPr algn="ctr"/>
            <a:r>
              <a:rPr lang="en-US" sz="4400" b="1" dirty="0">
                <a:solidFill>
                  <a:schemeClr val="bg1"/>
                </a:solidFill>
                <a:latin typeface="Montserrat" pitchFamily="2" charset="77"/>
              </a:rPr>
              <a:t>Share</a:t>
            </a:r>
          </a:p>
        </p:txBody>
      </p:sp>
    </p:spTree>
    <p:extLst>
      <p:ext uri="{BB962C8B-B14F-4D97-AF65-F5344CB8AC3E}">
        <p14:creationId xmlns:p14="http://schemas.microsoft.com/office/powerpoint/2010/main" val="527767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73E1690-4F1F-0A49-9ECA-145A83BEFECE}"/>
              </a:ext>
            </a:extLst>
          </p:cNvPr>
          <p:cNvSpPr/>
          <p:nvPr/>
        </p:nvSpPr>
        <p:spPr>
          <a:xfrm>
            <a:off x="0" y="0"/>
            <a:ext cx="12206286" cy="1949450"/>
          </a:xfrm>
          <a:prstGeom prst="rect">
            <a:avLst/>
          </a:prstGeom>
          <a:solidFill>
            <a:srgbClr val="4B8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FA034"/>
              </a:solidFill>
            </a:endParaRPr>
          </a:p>
        </p:txBody>
      </p:sp>
      <p:sp>
        <p:nvSpPr>
          <p:cNvPr id="7" name="Subtitle 2">
            <a:extLst>
              <a:ext uri="{FF2B5EF4-FFF2-40B4-BE49-F238E27FC236}">
                <a16:creationId xmlns:a16="http://schemas.microsoft.com/office/drawing/2014/main" id="{B3516303-7383-D44B-B877-4816B0D4E85B}"/>
              </a:ext>
            </a:extLst>
          </p:cNvPr>
          <p:cNvSpPr txBox="1">
            <a:spLocks/>
          </p:cNvSpPr>
          <p:nvPr/>
        </p:nvSpPr>
        <p:spPr>
          <a:xfrm>
            <a:off x="499261" y="353283"/>
            <a:ext cx="7243993" cy="8429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chemeClr val="bg1"/>
                </a:solidFill>
                <a:latin typeface="Montserrat" pitchFamily="2" charset="77"/>
                <a:ea typeface="Open Sans" panose="020B0606030504020204" pitchFamily="34" charset="0"/>
                <a:cs typeface="Open Sans" panose="020B0606030504020204" pitchFamily="34" charset="0"/>
              </a:rPr>
              <a:t>Commission Splits</a:t>
            </a:r>
          </a:p>
        </p:txBody>
      </p:sp>
      <p:pic>
        <p:nvPicPr>
          <p:cNvPr id="6" name="Picture 5" descr="Text, logo&#10;&#10;Description automatically generated">
            <a:extLst>
              <a:ext uri="{FF2B5EF4-FFF2-40B4-BE49-F238E27FC236}">
                <a16:creationId xmlns:a16="http://schemas.microsoft.com/office/drawing/2014/main" id="{099A9AB1-B71D-424B-AB1A-47781BCF011C}"/>
              </a:ext>
            </a:extLst>
          </p:cNvPr>
          <p:cNvPicPr>
            <a:picLocks noChangeAspect="1"/>
          </p:cNvPicPr>
          <p:nvPr/>
        </p:nvPicPr>
        <p:blipFill>
          <a:blip r:embed="rId2">
            <a:biLevel thresh="25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9587301" y="452294"/>
            <a:ext cx="2486819" cy="1007932"/>
          </a:xfrm>
          <a:prstGeom prst="rect">
            <a:avLst/>
          </a:prstGeom>
        </p:spPr>
      </p:pic>
      <p:pic>
        <p:nvPicPr>
          <p:cNvPr id="3" name="Picture 2" descr="A picture containing text, electronics&#10;&#10;Description automatically generated">
            <a:extLst>
              <a:ext uri="{FF2B5EF4-FFF2-40B4-BE49-F238E27FC236}">
                <a16:creationId xmlns:a16="http://schemas.microsoft.com/office/drawing/2014/main" id="{B75880AA-67B9-F446-8BF8-221C8F672CD0}"/>
              </a:ext>
            </a:extLst>
          </p:cNvPr>
          <p:cNvPicPr>
            <a:picLocks noChangeAspect="1"/>
          </p:cNvPicPr>
          <p:nvPr/>
        </p:nvPicPr>
        <p:blipFill>
          <a:blip r:embed="rId4"/>
          <a:stretch>
            <a:fillRect/>
          </a:stretch>
        </p:blipFill>
        <p:spPr>
          <a:xfrm>
            <a:off x="4734316" y="2625579"/>
            <a:ext cx="6642100" cy="3454400"/>
          </a:xfrm>
          <a:prstGeom prst="rect">
            <a:avLst/>
          </a:prstGeom>
        </p:spPr>
      </p:pic>
      <p:sp>
        <p:nvSpPr>
          <p:cNvPr id="22" name="Subtitle 2">
            <a:extLst>
              <a:ext uri="{FF2B5EF4-FFF2-40B4-BE49-F238E27FC236}">
                <a16:creationId xmlns:a16="http://schemas.microsoft.com/office/drawing/2014/main" id="{4E30730F-8C4C-0F43-B13E-36FE8ADDE2C0}"/>
              </a:ext>
            </a:extLst>
          </p:cNvPr>
          <p:cNvSpPr txBox="1">
            <a:spLocks/>
          </p:cNvSpPr>
          <p:nvPr/>
        </p:nvSpPr>
        <p:spPr>
          <a:xfrm>
            <a:off x="596798" y="3378054"/>
            <a:ext cx="3944144" cy="19494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D01C1F"/>
                </a:solidFill>
                <a:latin typeface="Montserrat" pitchFamily="2" charset="77"/>
                <a:ea typeface="Open Sans" panose="020B0606030504020204" pitchFamily="34" charset="0"/>
                <a:cs typeface="Open Sans" panose="020B0606030504020204" pitchFamily="34" charset="0"/>
              </a:rPr>
              <a:t>Pay as little as $0 in net commission.</a:t>
            </a:r>
          </a:p>
        </p:txBody>
      </p:sp>
      <p:sp>
        <p:nvSpPr>
          <p:cNvPr id="8" name="Subtitle 2">
            <a:extLst>
              <a:ext uri="{FF2B5EF4-FFF2-40B4-BE49-F238E27FC236}">
                <a16:creationId xmlns:a16="http://schemas.microsoft.com/office/drawing/2014/main" id="{10A02CF4-3743-EC48-A0F3-92047095D447}"/>
              </a:ext>
            </a:extLst>
          </p:cNvPr>
          <p:cNvSpPr txBox="1">
            <a:spLocks/>
          </p:cNvSpPr>
          <p:nvPr/>
        </p:nvSpPr>
        <p:spPr>
          <a:xfrm>
            <a:off x="506404" y="956260"/>
            <a:ext cx="7243993" cy="8429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chemeClr val="bg1"/>
                </a:solidFill>
                <a:latin typeface="Montserrat" pitchFamily="2" charset="77"/>
                <a:ea typeface="Open Sans" panose="020B0606030504020204" pitchFamily="34" charset="0"/>
                <a:cs typeface="Open Sans" panose="020B0606030504020204" pitchFamily="34" charset="0"/>
              </a:rPr>
              <a:t>PAY AS LITTLE AS</a:t>
            </a:r>
          </a:p>
        </p:txBody>
      </p:sp>
    </p:spTree>
    <p:extLst>
      <p:ext uri="{BB962C8B-B14F-4D97-AF65-F5344CB8AC3E}">
        <p14:creationId xmlns:p14="http://schemas.microsoft.com/office/powerpoint/2010/main" val="11457945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73E1690-4F1F-0A49-9ECA-145A83BEFECE}"/>
              </a:ext>
            </a:extLst>
          </p:cNvPr>
          <p:cNvSpPr/>
          <p:nvPr/>
        </p:nvSpPr>
        <p:spPr>
          <a:xfrm>
            <a:off x="0" y="0"/>
            <a:ext cx="12206286" cy="1949450"/>
          </a:xfrm>
          <a:prstGeom prst="rect">
            <a:avLst/>
          </a:prstGeom>
          <a:solidFill>
            <a:srgbClr val="4B8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FA034"/>
              </a:solidFill>
            </a:endParaRPr>
          </a:p>
        </p:txBody>
      </p:sp>
      <p:sp>
        <p:nvSpPr>
          <p:cNvPr id="7" name="Subtitle 2">
            <a:extLst>
              <a:ext uri="{FF2B5EF4-FFF2-40B4-BE49-F238E27FC236}">
                <a16:creationId xmlns:a16="http://schemas.microsoft.com/office/drawing/2014/main" id="{B3516303-7383-D44B-B877-4816B0D4E85B}"/>
              </a:ext>
            </a:extLst>
          </p:cNvPr>
          <p:cNvSpPr txBox="1">
            <a:spLocks/>
          </p:cNvSpPr>
          <p:nvPr/>
        </p:nvSpPr>
        <p:spPr>
          <a:xfrm>
            <a:off x="499261" y="353283"/>
            <a:ext cx="7243993" cy="8429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chemeClr val="bg1"/>
                </a:solidFill>
                <a:latin typeface="Montserrat" pitchFamily="2" charset="77"/>
                <a:ea typeface="Open Sans" panose="020B0606030504020204" pitchFamily="34" charset="0"/>
                <a:cs typeface="Open Sans" panose="020B0606030504020204" pitchFamily="34" charset="0"/>
              </a:rPr>
              <a:t>Commission Splits</a:t>
            </a:r>
          </a:p>
        </p:txBody>
      </p:sp>
      <p:pic>
        <p:nvPicPr>
          <p:cNvPr id="6" name="Picture 5" descr="Text, logo&#10;&#10;Description automatically generated">
            <a:extLst>
              <a:ext uri="{FF2B5EF4-FFF2-40B4-BE49-F238E27FC236}">
                <a16:creationId xmlns:a16="http://schemas.microsoft.com/office/drawing/2014/main" id="{099A9AB1-B71D-424B-AB1A-47781BCF011C}"/>
              </a:ext>
            </a:extLst>
          </p:cNvPr>
          <p:cNvPicPr>
            <a:picLocks noChangeAspect="1"/>
          </p:cNvPicPr>
          <p:nvPr/>
        </p:nvPicPr>
        <p:blipFill>
          <a:blip r:embed="rId2">
            <a:biLevel thresh="25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9587301" y="452294"/>
            <a:ext cx="2486819" cy="1007932"/>
          </a:xfrm>
          <a:prstGeom prst="rect">
            <a:avLst/>
          </a:prstGeom>
        </p:spPr>
      </p:pic>
      <p:pic>
        <p:nvPicPr>
          <p:cNvPr id="3" name="Picture 2">
            <a:extLst>
              <a:ext uri="{FF2B5EF4-FFF2-40B4-BE49-F238E27FC236}">
                <a16:creationId xmlns:a16="http://schemas.microsoft.com/office/drawing/2014/main" id="{B75880AA-67B9-F446-8BF8-221C8F672CD0}"/>
              </a:ext>
            </a:extLst>
          </p:cNvPr>
          <p:cNvPicPr>
            <a:picLocks noChangeAspect="1"/>
          </p:cNvPicPr>
          <p:nvPr/>
        </p:nvPicPr>
        <p:blipFill>
          <a:blip r:embed="rId4"/>
          <a:srcRect/>
          <a:stretch/>
        </p:blipFill>
        <p:spPr>
          <a:xfrm>
            <a:off x="506404" y="3174551"/>
            <a:ext cx="6642100" cy="2356456"/>
          </a:xfrm>
          <a:prstGeom prst="rect">
            <a:avLst/>
          </a:prstGeom>
        </p:spPr>
      </p:pic>
      <p:sp>
        <p:nvSpPr>
          <p:cNvPr id="22" name="Subtitle 2">
            <a:extLst>
              <a:ext uri="{FF2B5EF4-FFF2-40B4-BE49-F238E27FC236}">
                <a16:creationId xmlns:a16="http://schemas.microsoft.com/office/drawing/2014/main" id="{4E30730F-8C4C-0F43-B13E-36FE8ADDE2C0}"/>
              </a:ext>
            </a:extLst>
          </p:cNvPr>
          <p:cNvSpPr txBox="1">
            <a:spLocks/>
          </p:cNvSpPr>
          <p:nvPr/>
        </p:nvSpPr>
        <p:spPr>
          <a:xfrm>
            <a:off x="7743254" y="3587530"/>
            <a:ext cx="3944144" cy="15304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4400" b="1" dirty="0">
                <a:solidFill>
                  <a:srgbClr val="D01C1F"/>
                </a:solidFill>
                <a:latin typeface="Montserrat" pitchFamily="2" charset="77"/>
                <a:ea typeface="Open Sans" panose="020B0606030504020204" pitchFamily="34" charset="0"/>
                <a:cs typeface="Open Sans" panose="020B0606030504020204" pitchFamily="34" charset="0"/>
              </a:rPr>
              <a:t>Rewards?</a:t>
            </a:r>
          </a:p>
          <a:p>
            <a:pPr marL="0" indent="0" algn="r">
              <a:buNone/>
            </a:pPr>
            <a:r>
              <a:rPr lang="en-US" sz="4400" b="1" dirty="0">
                <a:solidFill>
                  <a:srgbClr val="D01C1F"/>
                </a:solidFill>
                <a:latin typeface="Montserrat" pitchFamily="2" charset="77"/>
                <a:ea typeface="Open Sans" panose="020B0606030504020204" pitchFamily="34" charset="0"/>
                <a:cs typeface="Open Sans" panose="020B0606030504020204" pitchFamily="34" charset="0"/>
              </a:rPr>
              <a:t>We got ‘</a:t>
            </a:r>
            <a:r>
              <a:rPr lang="en-US" sz="4400" b="1" dirty="0" err="1">
                <a:solidFill>
                  <a:srgbClr val="D01C1F"/>
                </a:solidFill>
                <a:latin typeface="Montserrat" pitchFamily="2" charset="77"/>
                <a:ea typeface="Open Sans" panose="020B0606030504020204" pitchFamily="34" charset="0"/>
                <a:cs typeface="Open Sans" panose="020B0606030504020204" pitchFamily="34" charset="0"/>
              </a:rPr>
              <a:t>em</a:t>
            </a:r>
            <a:r>
              <a:rPr lang="en-US" sz="4400" b="1" dirty="0">
                <a:solidFill>
                  <a:srgbClr val="D01C1F"/>
                </a:solidFill>
                <a:latin typeface="Montserrat" pitchFamily="2" charset="77"/>
                <a:ea typeface="Open Sans" panose="020B0606030504020204" pitchFamily="34" charset="0"/>
                <a:cs typeface="Open Sans" panose="020B0606030504020204" pitchFamily="34" charset="0"/>
              </a:rPr>
              <a:t>.</a:t>
            </a:r>
          </a:p>
        </p:txBody>
      </p:sp>
      <p:sp>
        <p:nvSpPr>
          <p:cNvPr id="8" name="Subtitle 2">
            <a:extLst>
              <a:ext uri="{FF2B5EF4-FFF2-40B4-BE49-F238E27FC236}">
                <a16:creationId xmlns:a16="http://schemas.microsoft.com/office/drawing/2014/main" id="{10A02CF4-3743-EC48-A0F3-92047095D447}"/>
              </a:ext>
            </a:extLst>
          </p:cNvPr>
          <p:cNvSpPr txBox="1">
            <a:spLocks/>
          </p:cNvSpPr>
          <p:nvPr/>
        </p:nvSpPr>
        <p:spPr>
          <a:xfrm>
            <a:off x="506404" y="956260"/>
            <a:ext cx="7243993" cy="8429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chemeClr val="bg1"/>
                </a:solidFill>
                <a:latin typeface="Montserrat" pitchFamily="2" charset="77"/>
                <a:ea typeface="Open Sans" panose="020B0606030504020204" pitchFamily="34" charset="0"/>
                <a:cs typeface="Open Sans" panose="020B0606030504020204" pitchFamily="34" charset="0"/>
              </a:rPr>
              <a:t>EARN STOCK</a:t>
            </a:r>
          </a:p>
        </p:txBody>
      </p:sp>
    </p:spTree>
    <p:extLst>
      <p:ext uri="{BB962C8B-B14F-4D97-AF65-F5344CB8AC3E}">
        <p14:creationId xmlns:p14="http://schemas.microsoft.com/office/powerpoint/2010/main" val="1378331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9BBF30E-F22B-4B47-AC6C-4D2CA2BF89CE}"/>
              </a:ext>
            </a:extLst>
          </p:cNvPr>
          <p:cNvPicPr>
            <a:picLocks noChangeAspect="1"/>
          </p:cNvPicPr>
          <p:nvPr/>
        </p:nvPicPr>
        <p:blipFill rotWithShape="1">
          <a:blip r:embed="rId2"/>
          <a:srcRect l="10372" r="29232"/>
          <a:stretch/>
        </p:blipFill>
        <p:spPr>
          <a:xfrm>
            <a:off x="0" y="0"/>
            <a:ext cx="7362826" cy="6858000"/>
          </a:xfrm>
          <a:prstGeom prst="rect">
            <a:avLst/>
          </a:prstGeom>
        </p:spPr>
      </p:pic>
      <p:sp>
        <p:nvSpPr>
          <p:cNvPr id="8" name="TextBox 7">
            <a:extLst>
              <a:ext uri="{FF2B5EF4-FFF2-40B4-BE49-F238E27FC236}">
                <a16:creationId xmlns:a16="http://schemas.microsoft.com/office/drawing/2014/main" id="{B7E8A5F8-D06D-8342-8190-2E94A1C500B5}"/>
              </a:ext>
            </a:extLst>
          </p:cNvPr>
          <p:cNvSpPr txBox="1"/>
          <p:nvPr/>
        </p:nvSpPr>
        <p:spPr>
          <a:xfrm>
            <a:off x="7802269" y="2221705"/>
            <a:ext cx="4163307" cy="3970318"/>
          </a:xfrm>
          <a:prstGeom prst="rect">
            <a:avLst/>
          </a:prstGeom>
          <a:noFill/>
        </p:spPr>
        <p:txBody>
          <a:bodyPr wrap="square" rtlCol="0">
            <a:spAutoFit/>
          </a:bodyPr>
          <a:lstStyle/>
          <a:p>
            <a:r>
              <a:rPr lang="en-US" dirty="0">
                <a:solidFill>
                  <a:srgbClr val="5C5D5D"/>
                </a:solidFill>
                <a:latin typeface="Montserrat" pitchFamily="2" charset="77"/>
              </a:rPr>
              <a:t>Our agents build their own businesses while having equity opportunities and rewards in the company. You can earn equity rewards of $250 of ownership stock after your first transaction! </a:t>
            </a:r>
          </a:p>
          <a:p>
            <a:endParaRPr lang="en-US" dirty="0">
              <a:solidFill>
                <a:srgbClr val="5C5D5D"/>
              </a:solidFill>
              <a:latin typeface="Montserrat" pitchFamily="2" charset="77"/>
            </a:endParaRPr>
          </a:p>
          <a:p>
            <a:r>
              <a:rPr lang="en-US" dirty="0">
                <a:solidFill>
                  <a:srgbClr val="5C5D5D"/>
                </a:solidFill>
                <a:latin typeface="Montserrat" pitchFamily="2" charset="77"/>
              </a:rPr>
              <a:t>At </a:t>
            </a:r>
            <a:r>
              <a:rPr lang="en-US" dirty="0" err="1">
                <a:solidFill>
                  <a:srgbClr val="5C5D5D"/>
                </a:solidFill>
                <a:latin typeface="Montserrat" pitchFamily="2" charset="77"/>
              </a:rPr>
              <a:t>CanZell</a:t>
            </a:r>
            <a:r>
              <a:rPr lang="en-US" dirty="0">
                <a:solidFill>
                  <a:srgbClr val="5C5D5D"/>
                </a:solidFill>
                <a:latin typeface="Montserrat" pitchFamily="2" charset="77"/>
              </a:rPr>
              <a:t> Realty there are always opportunities for growth! We are not a franchise model so agents are able to build their own business using all of the technology and tools we provide them. </a:t>
            </a:r>
          </a:p>
        </p:txBody>
      </p:sp>
      <p:pic>
        <p:nvPicPr>
          <p:cNvPr id="10" name="Picture 9" descr="Text, logo&#10;&#10;Description automatically generated">
            <a:extLst>
              <a:ext uri="{FF2B5EF4-FFF2-40B4-BE49-F238E27FC236}">
                <a16:creationId xmlns:a16="http://schemas.microsoft.com/office/drawing/2014/main" id="{36BECEB7-060F-1742-97E8-2744B638EB3F}"/>
              </a:ext>
            </a:extLst>
          </p:cNvPr>
          <p:cNvPicPr>
            <a:picLocks noChangeAspect="1"/>
          </p:cNvPicPr>
          <p:nvPr/>
        </p:nvPicPr>
        <p:blipFill>
          <a:blip r:embed="rId3"/>
          <a:stretch>
            <a:fillRect/>
          </a:stretch>
        </p:blipFill>
        <p:spPr>
          <a:xfrm>
            <a:off x="7802270" y="872533"/>
            <a:ext cx="2486819" cy="1007932"/>
          </a:xfrm>
          <a:prstGeom prst="rect">
            <a:avLst/>
          </a:prstGeom>
        </p:spPr>
      </p:pic>
    </p:spTree>
    <p:extLst>
      <p:ext uri="{BB962C8B-B14F-4D97-AF65-F5344CB8AC3E}">
        <p14:creationId xmlns:p14="http://schemas.microsoft.com/office/powerpoint/2010/main" val="5921813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ext, logo&#10;&#10;Description automatically generated">
            <a:extLst>
              <a:ext uri="{FF2B5EF4-FFF2-40B4-BE49-F238E27FC236}">
                <a16:creationId xmlns:a16="http://schemas.microsoft.com/office/drawing/2014/main" id="{743A9ECB-8FEE-4F42-B59E-5A9EEE9177F7}"/>
              </a:ext>
            </a:extLst>
          </p:cNvPr>
          <p:cNvPicPr>
            <a:picLocks noChangeAspect="1"/>
          </p:cNvPicPr>
          <p:nvPr/>
        </p:nvPicPr>
        <p:blipFill>
          <a:blip r:embed="rId2"/>
          <a:stretch>
            <a:fillRect/>
          </a:stretch>
        </p:blipFill>
        <p:spPr>
          <a:xfrm>
            <a:off x="499262" y="5496785"/>
            <a:ext cx="2486819" cy="1007932"/>
          </a:xfrm>
          <a:prstGeom prst="rect">
            <a:avLst/>
          </a:prstGeom>
        </p:spPr>
      </p:pic>
      <p:sp>
        <p:nvSpPr>
          <p:cNvPr id="11" name="Subtitle 2">
            <a:extLst>
              <a:ext uri="{FF2B5EF4-FFF2-40B4-BE49-F238E27FC236}">
                <a16:creationId xmlns:a16="http://schemas.microsoft.com/office/drawing/2014/main" id="{4F477A27-5FF0-DB46-9715-D076DC445F4F}"/>
              </a:ext>
            </a:extLst>
          </p:cNvPr>
          <p:cNvSpPr txBox="1">
            <a:spLocks/>
          </p:cNvSpPr>
          <p:nvPr/>
        </p:nvSpPr>
        <p:spPr>
          <a:xfrm>
            <a:off x="499262" y="857249"/>
            <a:ext cx="3944144" cy="27289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4B878B"/>
                </a:solidFill>
                <a:latin typeface="Montserrat" pitchFamily="2" charset="77"/>
                <a:ea typeface="Open Sans" panose="020B0606030504020204" pitchFamily="34" charset="0"/>
                <a:cs typeface="Open Sans" panose="020B0606030504020204" pitchFamily="34" charset="0"/>
              </a:rPr>
              <a:t>Revenue</a:t>
            </a:r>
          </a:p>
          <a:p>
            <a:pPr marL="0" indent="0">
              <a:buNone/>
            </a:pPr>
            <a:r>
              <a:rPr lang="en-US" sz="4400" b="1" dirty="0">
                <a:solidFill>
                  <a:srgbClr val="4B878B"/>
                </a:solidFill>
                <a:latin typeface="Montserrat" pitchFamily="2" charset="77"/>
                <a:ea typeface="Open Sans" panose="020B0606030504020204" pitchFamily="34" charset="0"/>
                <a:cs typeface="Open Sans" panose="020B0606030504020204" pitchFamily="34" charset="0"/>
              </a:rPr>
              <a:t>Share</a:t>
            </a:r>
          </a:p>
        </p:txBody>
      </p:sp>
      <p:sp>
        <p:nvSpPr>
          <p:cNvPr id="12" name="TextBox 11">
            <a:extLst>
              <a:ext uri="{FF2B5EF4-FFF2-40B4-BE49-F238E27FC236}">
                <a16:creationId xmlns:a16="http://schemas.microsoft.com/office/drawing/2014/main" id="{4CA9D4BA-DA28-9648-B7A8-2404505DE598}"/>
              </a:ext>
            </a:extLst>
          </p:cNvPr>
          <p:cNvSpPr txBox="1"/>
          <p:nvPr/>
        </p:nvSpPr>
        <p:spPr>
          <a:xfrm>
            <a:off x="499262" y="2261329"/>
            <a:ext cx="4377538" cy="2308324"/>
          </a:xfrm>
          <a:prstGeom prst="rect">
            <a:avLst/>
          </a:prstGeom>
          <a:noFill/>
        </p:spPr>
        <p:txBody>
          <a:bodyPr wrap="square" lIns="91440" tIns="45720" rIns="91440" bIns="45720" rtlCol="0" anchor="t">
            <a:spAutoFit/>
          </a:bodyPr>
          <a:lstStyle/>
          <a:p>
            <a:r>
              <a:rPr lang="en-US" dirty="0">
                <a:solidFill>
                  <a:srgbClr val="5C5D5D"/>
                </a:solidFill>
                <a:latin typeface="Montserrat"/>
              </a:rPr>
              <a:t>You can earn up to $3,500 on each agent each year! You will also receive a portion of the company dollar if any of those agents sponsor more agents. You will receive 10% of company dollar on Levels 2 and 3, and up to 25% on Level 4 and 5 once unlocked.</a:t>
            </a:r>
          </a:p>
        </p:txBody>
      </p:sp>
      <p:pic>
        <p:nvPicPr>
          <p:cNvPr id="4" name="Picture 3" descr="Table&#10;&#10;Description automatically generated">
            <a:extLst>
              <a:ext uri="{FF2B5EF4-FFF2-40B4-BE49-F238E27FC236}">
                <a16:creationId xmlns:a16="http://schemas.microsoft.com/office/drawing/2014/main" id="{853FA610-687E-D0D9-C2C1-A831ED99AE9A}"/>
              </a:ext>
            </a:extLst>
          </p:cNvPr>
          <p:cNvPicPr>
            <a:picLocks noChangeAspect="1"/>
          </p:cNvPicPr>
          <p:nvPr/>
        </p:nvPicPr>
        <p:blipFill>
          <a:blip r:embed="rId3"/>
          <a:stretch>
            <a:fillRect/>
          </a:stretch>
        </p:blipFill>
        <p:spPr>
          <a:xfrm>
            <a:off x="5233263" y="687773"/>
            <a:ext cx="6552960" cy="5312978"/>
          </a:xfrm>
          <a:prstGeom prst="rect">
            <a:avLst/>
          </a:prstGeom>
        </p:spPr>
      </p:pic>
    </p:spTree>
    <p:extLst>
      <p:ext uri="{BB962C8B-B14F-4D97-AF65-F5344CB8AC3E}">
        <p14:creationId xmlns:p14="http://schemas.microsoft.com/office/powerpoint/2010/main" val="28805886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73E1690-4F1F-0A49-9ECA-145A83BEFECE}"/>
              </a:ext>
            </a:extLst>
          </p:cNvPr>
          <p:cNvSpPr/>
          <p:nvPr/>
        </p:nvSpPr>
        <p:spPr>
          <a:xfrm>
            <a:off x="0" y="0"/>
            <a:ext cx="12206286" cy="1949450"/>
          </a:xfrm>
          <a:prstGeom prst="rect">
            <a:avLst/>
          </a:prstGeom>
          <a:solidFill>
            <a:srgbClr val="4B8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FA034"/>
              </a:solidFill>
            </a:endParaRPr>
          </a:p>
        </p:txBody>
      </p:sp>
      <p:sp>
        <p:nvSpPr>
          <p:cNvPr id="7" name="Subtitle 2">
            <a:extLst>
              <a:ext uri="{FF2B5EF4-FFF2-40B4-BE49-F238E27FC236}">
                <a16:creationId xmlns:a16="http://schemas.microsoft.com/office/drawing/2014/main" id="{B3516303-7383-D44B-B877-4816B0D4E85B}"/>
              </a:ext>
            </a:extLst>
          </p:cNvPr>
          <p:cNvSpPr txBox="1">
            <a:spLocks/>
          </p:cNvSpPr>
          <p:nvPr/>
        </p:nvSpPr>
        <p:spPr>
          <a:xfrm>
            <a:off x="499261" y="353283"/>
            <a:ext cx="7243993" cy="8429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chemeClr val="bg1"/>
                </a:solidFill>
                <a:latin typeface="Montserrat" pitchFamily="2" charset="77"/>
                <a:ea typeface="Open Sans" panose="020B0606030504020204" pitchFamily="34" charset="0"/>
                <a:cs typeface="Open Sans" panose="020B0606030504020204" pitchFamily="34" charset="0"/>
              </a:rPr>
              <a:t>Revenue Share</a:t>
            </a:r>
          </a:p>
        </p:txBody>
      </p:sp>
      <p:pic>
        <p:nvPicPr>
          <p:cNvPr id="6" name="Picture 5" descr="Text, logo&#10;&#10;Description automatically generated">
            <a:extLst>
              <a:ext uri="{FF2B5EF4-FFF2-40B4-BE49-F238E27FC236}">
                <a16:creationId xmlns:a16="http://schemas.microsoft.com/office/drawing/2014/main" id="{099A9AB1-B71D-424B-AB1A-47781BCF011C}"/>
              </a:ext>
            </a:extLst>
          </p:cNvPr>
          <p:cNvPicPr>
            <a:picLocks noChangeAspect="1"/>
          </p:cNvPicPr>
          <p:nvPr/>
        </p:nvPicPr>
        <p:blipFill>
          <a:blip r:embed="rId2">
            <a:biLevel thresh="25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9587301" y="452294"/>
            <a:ext cx="2486819" cy="1007932"/>
          </a:xfrm>
          <a:prstGeom prst="rect">
            <a:avLst/>
          </a:prstGeom>
        </p:spPr>
      </p:pic>
      <p:sp>
        <p:nvSpPr>
          <p:cNvPr id="8" name="Subtitle 2">
            <a:extLst>
              <a:ext uri="{FF2B5EF4-FFF2-40B4-BE49-F238E27FC236}">
                <a16:creationId xmlns:a16="http://schemas.microsoft.com/office/drawing/2014/main" id="{10A02CF4-3743-EC48-A0F3-92047095D447}"/>
              </a:ext>
            </a:extLst>
          </p:cNvPr>
          <p:cNvSpPr txBox="1">
            <a:spLocks/>
          </p:cNvSpPr>
          <p:nvPr/>
        </p:nvSpPr>
        <p:spPr>
          <a:xfrm>
            <a:off x="506404" y="956260"/>
            <a:ext cx="7243993" cy="8429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chemeClr val="bg1"/>
                </a:solidFill>
                <a:latin typeface="Montserrat" pitchFamily="2" charset="77"/>
                <a:ea typeface="Open Sans" panose="020B0606030504020204" pitchFamily="34" charset="0"/>
                <a:cs typeface="Open Sans" panose="020B0606030504020204" pitchFamily="34" charset="0"/>
              </a:rPr>
              <a:t>Answers</a:t>
            </a:r>
          </a:p>
        </p:txBody>
      </p:sp>
      <p:sp>
        <p:nvSpPr>
          <p:cNvPr id="10" name="Subtitle 2">
            <a:extLst>
              <a:ext uri="{FF2B5EF4-FFF2-40B4-BE49-F238E27FC236}">
                <a16:creationId xmlns:a16="http://schemas.microsoft.com/office/drawing/2014/main" id="{9D70974F-3FF7-6846-8383-B778CEA4B499}"/>
              </a:ext>
            </a:extLst>
          </p:cNvPr>
          <p:cNvSpPr txBox="1">
            <a:spLocks/>
          </p:cNvSpPr>
          <p:nvPr/>
        </p:nvSpPr>
        <p:spPr>
          <a:xfrm>
            <a:off x="1288995" y="2755484"/>
            <a:ext cx="9284411" cy="10466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solidFill>
                  <a:srgbClr val="4B878B"/>
                </a:solidFill>
                <a:latin typeface="Montserrat" pitchFamily="2" charset="77"/>
                <a:ea typeface="Open Sans" panose="020B0606030504020204" pitchFamily="34" charset="0"/>
                <a:cs typeface="Open Sans" panose="020B0606030504020204" pitchFamily="34" charset="0"/>
              </a:rPr>
              <a:t>What is a L1A vs a L1PA?</a:t>
            </a:r>
          </a:p>
        </p:txBody>
      </p:sp>
      <p:sp>
        <p:nvSpPr>
          <p:cNvPr id="11" name="TextBox 10">
            <a:extLst>
              <a:ext uri="{FF2B5EF4-FFF2-40B4-BE49-F238E27FC236}">
                <a16:creationId xmlns:a16="http://schemas.microsoft.com/office/drawing/2014/main" id="{E60A6313-DF41-0B48-9874-17108DDF8B57}"/>
              </a:ext>
            </a:extLst>
          </p:cNvPr>
          <p:cNvSpPr txBox="1"/>
          <p:nvPr/>
        </p:nvSpPr>
        <p:spPr>
          <a:xfrm>
            <a:off x="1288996" y="3429000"/>
            <a:ext cx="9168797" cy="1754326"/>
          </a:xfrm>
          <a:prstGeom prst="rect">
            <a:avLst/>
          </a:prstGeom>
          <a:noFill/>
        </p:spPr>
        <p:txBody>
          <a:bodyPr wrap="square" rtlCol="0">
            <a:spAutoFit/>
          </a:bodyPr>
          <a:lstStyle/>
          <a:p>
            <a:r>
              <a:rPr lang="en-US" dirty="0">
                <a:solidFill>
                  <a:srgbClr val="5C5D5D"/>
                </a:solidFill>
                <a:latin typeface="Montserrat" pitchFamily="2" charset="77"/>
              </a:rPr>
              <a:t>As an agent, you are either an L1A (Level 1 Agent) or a L1PA (Level 1 producing agent Agent) to your sponsor based on your production. When you close your first transaction at </a:t>
            </a:r>
            <a:r>
              <a:rPr lang="en-US" dirty="0" err="1">
                <a:solidFill>
                  <a:srgbClr val="5C5D5D"/>
                </a:solidFill>
                <a:latin typeface="Montserrat" pitchFamily="2" charset="77"/>
              </a:rPr>
              <a:t>CanZell</a:t>
            </a:r>
            <a:r>
              <a:rPr lang="en-US" dirty="0">
                <a:solidFill>
                  <a:srgbClr val="5C5D5D"/>
                </a:solidFill>
                <a:latin typeface="Montserrat" pitchFamily="2" charset="77"/>
              </a:rPr>
              <a:t>, you will be counted as an L1PA for 6 months. After that, every  12 month period that you close 2 transactions, you will be counted as an L1PA for your sponsor for that 12 month period. If you did not meet those production benchmarks, you will be a L1A to your sponsor.</a:t>
            </a:r>
          </a:p>
        </p:txBody>
      </p:sp>
    </p:spTree>
    <p:extLst>
      <p:ext uri="{BB962C8B-B14F-4D97-AF65-F5344CB8AC3E}">
        <p14:creationId xmlns:p14="http://schemas.microsoft.com/office/powerpoint/2010/main" val="1844229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73E1690-4F1F-0A49-9ECA-145A83BEFECE}"/>
              </a:ext>
            </a:extLst>
          </p:cNvPr>
          <p:cNvSpPr/>
          <p:nvPr/>
        </p:nvSpPr>
        <p:spPr>
          <a:xfrm>
            <a:off x="0" y="0"/>
            <a:ext cx="12206286" cy="1949450"/>
          </a:xfrm>
          <a:prstGeom prst="rect">
            <a:avLst/>
          </a:prstGeom>
          <a:solidFill>
            <a:srgbClr val="4B8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FA034"/>
              </a:solidFill>
            </a:endParaRPr>
          </a:p>
        </p:txBody>
      </p:sp>
      <p:sp>
        <p:nvSpPr>
          <p:cNvPr id="7" name="Subtitle 2">
            <a:extLst>
              <a:ext uri="{FF2B5EF4-FFF2-40B4-BE49-F238E27FC236}">
                <a16:creationId xmlns:a16="http://schemas.microsoft.com/office/drawing/2014/main" id="{B3516303-7383-D44B-B877-4816B0D4E85B}"/>
              </a:ext>
            </a:extLst>
          </p:cNvPr>
          <p:cNvSpPr txBox="1">
            <a:spLocks/>
          </p:cNvSpPr>
          <p:nvPr/>
        </p:nvSpPr>
        <p:spPr>
          <a:xfrm>
            <a:off x="499261" y="353283"/>
            <a:ext cx="7243993" cy="8429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chemeClr val="bg1"/>
                </a:solidFill>
                <a:latin typeface="Montserrat" pitchFamily="2" charset="77"/>
                <a:ea typeface="Open Sans" panose="020B0606030504020204" pitchFamily="34" charset="0"/>
                <a:cs typeface="Open Sans" panose="020B0606030504020204" pitchFamily="34" charset="0"/>
              </a:rPr>
              <a:t>Revenue Share</a:t>
            </a:r>
          </a:p>
        </p:txBody>
      </p:sp>
      <p:pic>
        <p:nvPicPr>
          <p:cNvPr id="6" name="Picture 5" descr="Text, logo&#10;&#10;Description automatically generated">
            <a:extLst>
              <a:ext uri="{FF2B5EF4-FFF2-40B4-BE49-F238E27FC236}">
                <a16:creationId xmlns:a16="http://schemas.microsoft.com/office/drawing/2014/main" id="{099A9AB1-B71D-424B-AB1A-47781BCF011C}"/>
              </a:ext>
            </a:extLst>
          </p:cNvPr>
          <p:cNvPicPr>
            <a:picLocks noChangeAspect="1"/>
          </p:cNvPicPr>
          <p:nvPr/>
        </p:nvPicPr>
        <p:blipFill>
          <a:blip r:embed="rId2">
            <a:biLevel thresh="25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9587301" y="452294"/>
            <a:ext cx="2486819" cy="1007932"/>
          </a:xfrm>
          <a:prstGeom prst="rect">
            <a:avLst/>
          </a:prstGeom>
        </p:spPr>
      </p:pic>
      <p:sp>
        <p:nvSpPr>
          <p:cNvPr id="8" name="Subtitle 2">
            <a:extLst>
              <a:ext uri="{FF2B5EF4-FFF2-40B4-BE49-F238E27FC236}">
                <a16:creationId xmlns:a16="http://schemas.microsoft.com/office/drawing/2014/main" id="{10A02CF4-3743-EC48-A0F3-92047095D447}"/>
              </a:ext>
            </a:extLst>
          </p:cNvPr>
          <p:cNvSpPr txBox="1">
            <a:spLocks/>
          </p:cNvSpPr>
          <p:nvPr/>
        </p:nvSpPr>
        <p:spPr>
          <a:xfrm>
            <a:off x="506404" y="956260"/>
            <a:ext cx="7243993" cy="8429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chemeClr val="bg1"/>
                </a:solidFill>
                <a:latin typeface="Montserrat" pitchFamily="2" charset="77"/>
                <a:ea typeface="Open Sans" panose="020B0606030504020204" pitchFamily="34" charset="0"/>
                <a:cs typeface="Open Sans" panose="020B0606030504020204" pitchFamily="34" charset="0"/>
              </a:rPr>
              <a:t>Answers</a:t>
            </a:r>
          </a:p>
        </p:txBody>
      </p:sp>
      <p:sp>
        <p:nvSpPr>
          <p:cNvPr id="10" name="Subtitle 2">
            <a:extLst>
              <a:ext uri="{FF2B5EF4-FFF2-40B4-BE49-F238E27FC236}">
                <a16:creationId xmlns:a16="http://schemas.microsoft.com/office/drawing/2014/main" id="{9D70974F-3FF7-6846-8383-B778CEA4B499}"/>
              </a:ext>
            </a:extLst>
          </p:cNvPr>
          <p:cNvSpPr txBox="1">
            <a:spLocks/>
          </p:cNvSpPr>
          <p:nvPr/>
        </p:nvSpPr>
        <p:spPr>
          <a:xfrm>
            <a:off x="1288995" y="2755484"/>
            <a:ext cx="9284411" cy="10466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solidFill>
                  <a:srgbClr val="4B878B"/>
                </a:solidFill>
                <a:latin typeface="Montserrat" pitchFamily="2" charset="77"/>
                <a:ea typeface="Open Sans" panose="020B0606030504020204" pitchFamily="34" charset="0"/>
                <a:cs typeface="Open Sans" panose="020B0606030504020204" pitchFamily="34" charset="0"/>
              </a:rPr>
              <a:t>How do the bases work?</a:t>
            </a:r>
          </a:p>
        </p:txBody>
      </p:sp>
      <p:sp>
        <p:nvSpPr>
          <p:cNvPr id="11" name="TextBox 10">
            <a:extLst>
              <a:ext uri="{FF2B5EF4-FFF2-40B4-BE49-F238E27FC236}">
                <a16:creationId xmlns:a16="http://schemas.microsoft.com/office/drawing/2014/main" id="{E60A6313-DF41-0B48-9874-17108DDF8B57}"/>
              </a:ext>
            </a:extLst>
          </p:cNvPr>
          <p:cNvSpPr txBox="1"/>
          <p:nvPr/>
        </p:nvSpPr>
        <p:spPr>
          <a:xfrm>
            <a:off x="1288996" y="3429000"/>
            <a:ext cx="9168797" cy="2862322"/>
          </a:xfrm>
          <a:prstGeom prst="rect">
            <a:avLst/>
          </a:prstGeom>
          <a:noFill/>
        </p:spPr>
        <p:txBody>
          <a:bodyPr wrap="square" rtlCol="0">
            <a:spAutoFit/>
          </a:bodyPr>
          <a:lstStyle/>
          <a:p>
            <a:r>
              <a:rPr lang="en-US" dirty="0">
                <a:solidFill>
                  <a:srgbClr val="5C5D5D"/>
                </a:solidFill>
                <a:latin typeface="Montserrat" pitchFamily="2" charset="77"/>
              </a:rPr>
              <a:t>When an agent is in your base one, depending on how many active* agents you have under you, you will earn anywhere from 10% – 25% of the company dollar. If you have 1-4 active* agents, you will get 10% of the company dollar on any deal they close. If you have between 5-25 active* agents, you get 15% of the company dollar on any deal they close. And if you have 26+ active* agents you have sponsored, you get 25% of the company dollar they have closed. That means if you have 26 active agents, and one of them closes a transaction that has a TGC of $15,000 – you will get (20% of $15,000 is $3000) 25% of $3000, or $750, just from that closing.</a:t>
            </a:r>
          </a:p>
          <a:p>
            <a:endParaRPr lang="en-US" dirty="0">
              <a:solidFill>
                <a:srgbClr val="5C5D5D"/>
              </a:solidFill>
              <a:latin typeface="Montserrat" pitchFamily="2" charset="77"/>
            </a:endParaRPr>
          </a:p>
        </p:txBody>
      </p:sp>
      <p:sp>
        <p:nvSpPr>
          <p:cNvPr id="9" name="TextBox 8">
            <a:extLst>
              <a:ext uri="{FF2B5EF4-FFF2-40B4-BE49-F238E27FC236}">
                <a16:creationId xmlns:a16="http://schemas.microsoft.com/office/drawing/2014/main" id="{C2DB71E1-E4C3-CC48-A1F9-192FA23053DE}"/>
              </a:ext>
            </a:extLst>
          </p:cNvPr>
          <p:cNvSpPr txBox="1"/>
          <p:nvPr/>
        </p:nvSpPr>
        <p:spPr>
          <a:xfrm>
            <a:off x="388883" y="6174873"/>
            <a:ext cx="11603420" cy="430887"/>
          </a:xfrm>
          <a:prstGeom prst="rect">
            <a:avLst/>
          </a:prstGeom>
          <a:noFill/>
        </p:spPr>
        <p:txBody>
          <a:bodyPr wrap="square">
            <a:spAutoFit/>
          </a:bodyPr>
          <a:lstStyle/>
          <a:p>
            <a:pPr marL="0" marR="0">
              <a:spcBef>
                <a:spcPts val="0"/>
              </a:spcBef>
              <a:spcAft>
                <a:spcPts val="0"/>
              </a:spcAft>
            </a:pPr>
            <a:r>
              <a:rPr lang="en-US" sz="1050" dirty="0">
                <a:solidFill>
                  <a:srgbClr val="000000"/>
                </a:solidFill>
                <a:effectLst/>
                <a:latin typeface="Montserrat" pitchFamily="2" charset="77"/>
                <a:ea typeface="Times New Roman" panose="02020603050405020304" pitchFamily="18" charset="0"/>
                <a:cs typeface="Times New Roman" panose="02020603050405020304" pitchFamily="18" charset="0"/>
              </a:rPr>
              <a:t>*Agents must be producing. Agents are considered producing when they have closed a minimum of 2 homes  or $5,000 in </a:t>
            </a:r>
            <a:r>
              <a:rPr lang="en-US" sz="1050" dirty="0">
                <a:solidFill>
                  <a:srgbClr val="000000"/>
                </a:solidFill>
                <a:latin typeface="Montserrat" pitchFamily="2" charset="77"/>
                <a:ea typeface="Times New Roman" panose="02020603050405020304" pitchFamily="18" charset="0"/>
                <a:cs typeface="Times New Roman" panose="02020603050405020304" pitchFamily="18" charset="0"/>
              </a:rPr>
              <a:t>GCI </a:t>
            </a:r>
            <a:r>
              <a:rPr lang="en-US" sz="1050" dirty="0">
                <a:solidFill>
                  <a:srgbClr val="000000"/>
                </a:solidFill>
                <a:effectLst/>
                <a:latin typeface="Montserrat" pitchFamily="2" charset="77"/>
                <a:ea typeface="Times New Roman" panose="02020603050405020304" pitchFamily="18" charset="0"/>
                <a:cs typeface="Times New Roman" panose="02020603050405020304" pitchFamily="18" charset="0"/>
              </a:rPr>
              <a:t>in the last 6 months with our company. They need to close 2 homes or $5,000 in GCI at CanZell Realty in the prior </a:t>
            </a:r>
            <a:r>
              <a:rPr lang="en-US" sz="1050" dirty="0">
                <a:solidFill>
                  <a:srgbClr val="000000"/>
                </a:solidFill>
                <a:latin typeface="Montserrat" pitchFamily="2" charset="77"/>
                <a:ea typeface="Times New Roman" panose="02020603050405020304" pitchFamily="18" charset="0"/>
                <a:cs typeface="Times New Roman" panose="02020603050405020304" pitchFamily="18" charset="0"/>
              </a:rPr>
              <a:t>6</a:t>
            </a:r>
            <a:r>
              <a:rPr lang="en-US" sz="1050" dirty="0">
                <a:solidFill>
                  <a:srgbClr val="000000"/>
                </a:solidFill>
                <a:effectLst/>
                <a:latin typeface="Montserrat" pitchFamily="2" charset="77"/>
                <a:ea typeface="Times New Roman" panose="02020603050405020304" pitchFamily="18" charset="0"/>
                <a:cs typeface="Times New Roman" panose="02020603050405020304" pitchFamily="18" charset="0"/>
              </a:rPr>
              <a:t> months to remain in producing status.</a:t>
            </a:r>
            <a:endParaRPr lang="en-US" sz="1050" dirty="0">
              <a:effectLst/>
              <a:latin typeface="Montserrat" pitchFamily="2" charset="77"/>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75955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73E1690-4F1F-0A49-9ECA-145A83BEFECE}"/>
              </a:ext>
            </a:extLst>
          </p:cNvPr>
          <p:cNvSpPr/>
          <p:nvPr/>
        </p:nvSpPr>
        <p:spPr>
          <a:xfrm>
            <a:off x="0" y="0"/>
            <a:ext cx="12206286" cy="1949450"/>
          </a:xfrm>
          <a:prstGeom prst="rect">
            <a:avLst/>
          </a:prstGeom>
          <a:solidFill>
            <a:srgbClr val="4B8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FA034"/>
              </a:solidFill>
            </a:endParaRPr>
          </a:p>
        </p:txBody>
      </p:sp>
      <p:sp>
        <p:nvSpPr>
          <p:cNvPr id="7" name="Subtitle 2">
            <a:extLst>
              <a:ext uri="{FF2B5EF4-FFF2-40B4-BE49-F238E27FC236}">
                <a16:creationId xmlns:a16="http://schemas.microsoft.com/office/drawing/2014/main" id="{B3516303-7383-D44B-B877-4816B0D4E85B}"/>
              </a:ext>
            </a:extLst>
          </p:cNvPr>
          <p:cNvSpPr txBox="1">
            <a:spLocks/>
          </p:cNvSpPr>
          <p:nvPr/>
        </p:nvSpPr>
        <p:spPr>
          <a:xfrm>
            <a:off x="499261" y="353283"/>
            <a:ext cx="7243993" cy="8429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chemeClr val="bg1"/>
                </a:solidFill>
                <a:latin typeface="Montserrat" pitchFamily="2" charset="77"/>
                <a:ea typeface="Open Sans" panose="020B0606030504020204" pitchFamily="34" charset="0"/>
                <a:cs typeface="Open Sans" panose="020B0606030504020204" pitchFamily="34" charset="0"/>
              </a:rPr>
              <a:t>Revenue Share</a:t>
            </a:r>
          </a:p>
        </p:txBody>
      </p:sp>
      <p:pic>
        <p:nvPicPr>
          <p:cNvPr id="6" name="Picture 5" descr="Text, logo&#10;&#10;Description automatically generated">
            <a:extLst>
              <a:ext uri="{FF2B5EF4-FFF2-40B4-BE49-F238E27FC236}">
                <a16:creationId xmlns:a16="http://schemas.microsoft.com/office/drawing/2014/main" id="{099A9AB1-B71D-424B-AB1A-47781BCF011C}"/>
              </a:ext>
            </a:extLst>
          </p:cNvPr>
          <p:cNvPicPr>
            <a:picLocks noChangeAspect="1"/>
          </p:cNvPicPr>
          <p:nvPr/>
        </p:nvPicPr>
        <p:blipFill>
          <a:blip r:embed="rId2">
            <a:biLevel thresh="25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9587301" y="452294"/>
            <a:ext cx="2486819" cy="1007932"/>
          </a:xfrm>
          <a:prstGeom prst="rect">
            <a:avLst/>
          </a:prstGeom>
        </p:spPr>
      </p:pic>
      <p:sp>
        <p:nvSpPr>
          <p:cNvPr id="8" name="Subtitle 2">
            <a:extLst>
              <a:ext uri="{FF2B5EF4-FFF2-40B4-BE49-F238E27FC236}">
                <a16:creationId xmlns:a16="http://schemas.microsoft.com/office/drawing/2014/main" id="{10A02CF4-3743-EC48-A0F3-92047095D447}"/>
              </a:ext>
            </a:extLst>
          </p:cNvPr>
          <p:cNvSpPr txBox="1">
            <a:spLocks/>
          </p:cNvSpPr>
          <p:nvPr/>
        </p:nvSpPr>
        <p:spPr>
          <a:xfrm>
            <a:off x="506404" y="956260"/>
            <a:ext cx="7243993" cy="8429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chemeClr val="bg1"/>
                </a:solidFill>
                <a:latin typeface="Montserrat" pitchFamily="2" charset="77"/>
                <a:ea typeface="Open Sans" panose="020B0606030504020204" pitchFamily="34" charset="0"/>
                <a:cs typeface="Open Sans" panose="020B0606030504020204" pitchFamily="34" charset="0"/>
              </a:rPr>
              <a:t>Answers</a:t>
            </a:r>
          </a:p>
        </p:txBody>
      </p:sp>
      <p:sp>
        <p:nvSpPr>
          <p:cNvPr id="10" name="Subtitle 2">
            <a:extLst>
              <a:ext uri="{FF2B5EF4-FFF2-40B4-BE49-F238E27FC236}">
                <a16:creationId xmlns:a16="http://schemas.microsoft.com/office/drawing/2014/main" id="{9D70974F-3FF7-6846-8383-B778CEA4B499}"/>
              </a:ext>
            </a:extLst>
          </p:cNvPr>
          <p:cNvSpPr txBox="1">
            <a:spLocks/>
          </p:cNvSpPr>
          <p:nvPr/>
        </p:nvSpPr>
        <p:spPr>
          <a:xfrm>
            <a:off x="1288995" y="2755484"/>
            <a:ext cx="9284411" cy="10466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solidFill>
                  <a:srgbClr val="4B878B"/>
                </a:solidFill>
                <a:latin typeface="Montserrat" pitchFamily="2" charset="77"/>
                <a:ea typeface="Open Sans" panose="020B0606030504020204" pitchFamily="34" charset="0"/>
                <a:cs typeface="Open Sans" panose="020B0606030504020204" pitchFamily="34" charset="0"/>
              </a:rPr>
              <a:t>Is there a limit on how much you can earn?</a:t>
            </a:r>
          </a:p>
        </p:txBody>
      </p:sp>
      <p:sp>
        <p:nvSpPr>
          <p:cNvPr id="11" name="TextBox 10">
            <a:extLst>
              <a:ext uri="{FF2B5EF4-FFF2-40B4-BE49-F238E27FC236}">
                <a16:creationId xmlns:a16="http://schemas.microsoft.com/office/drawing/2014/main" id="{E60A6313-DF41-0B48-9874-17108DDF8B57}"/>
              </a:ext>
            </a:extLst>
          </p:cNvPr>
          <p:cNvSpPr txBox="1"/>
          <p:nvPr/>
        </p:nvSpPr>
        <p:spPr>
          <a:xfrm>
            <a:off x="1288996" y="3802091"/>
            <a:ext cx="9168797" cy="923330"/>
          </a:xfrm>
          <a:prstGeom prst="rect">
            <a:avLst/>
          </a:prstGeom>
          <a:noFill/>
        </p:spPr>
        <p:txBody>
          <a:bodyPr wrap="square" rtlCol="0">
            <a:spAutoFit/>
          </a:bodyPr>
          <a:lstStyle/>
          <a:p>
            <a:r>
              <a:rPr lang="en-US" dirty="0">
                <a:solidFill>
                  <a:srgbClr val="5C5D5D"/>
                </a:solidFill>
                <a:latin typeface="Montserrat" pitchFamily="2" charset="77"/>
              </a:rPr>
              <a:t>There is no limit on how much you can earn! You can earn up to $3,500 from each agent you sponsor in your Level 1 and then you can earn an additional up to 15% on all other Levels! The earning potential is limitless!</a:t>
            </a:r>
          </a:p>
        </p:txBody>
      </p:sp>
    </p:spTree>
    <p:extLst>
      <p:ext uri="{BB962C8B-B14F-4D97-AF65-F5344CB8AC3E}">
        <p14:creationId xmlns:p14="http://schemas.microsoft.com/office/powerpoint/2010/main" val="39344917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73E1690-4F1F-0A49-9ECA-145A83BEFECE}"/>
              </a:ext>
            </a:extLst>
          </p:cNvPr>
          <p:cNvSpPr/>
          <p:nvPr/>
        </p:nvSpPr>
        <p:spPr>
          <a:xfrm>
            <a:off x="0" y="0"/>
            <a:ext cx="12206286" cy="1949450"/>
          </a:xfrm>
          <a:prstGeom prst="rect">
            <a:avLst/>
          </a:prstGeom>
          <a:solidFill>
            <a:srgbClr val="4B8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FA034"/>
              </a:solidFill>
            </a:endParaRPr>
          </a:p>
        </p:txBody>
      </p:sp>
      <p:sp>
        <p:nvSpPr>
          <p:cNvPr id="7" name="Subtitle 2">
            <a:extLst>
              <a:ext uri="{FF2B5EF4-FFF2-40B4-BE49-F238E27FC236}">
                <a16:creationId xmlns:a16="http://schemas.microsoft.com/office/drawing/2014/main" id="{B3516303-7383-D44B-B877-4816B0D4E85B}"/>
              </a:ext>
            </a:extLst>
          </p:cNvPr>
          <p:cNvSpPr txBox="1">
            <a:spLocks/>
          </p:cNvSpPr>
          <p:nvPr/>
        </p:nvSpPr>
        <p:spPr>
          <a:xfrm>
            <a:off x="499261" y="353283"/>
            <a:ext cx="7243993" cy="8429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chemeClr val="bg1"/>
                </a:solidFill>
                <a:latin typeface="Montserrat" pitchFamily="2" charset="77"/>
                <a:ea typeface="Open Sans" panose="020B0606030504020204" pitchFamily="34" charset="0"/>
                <a:cs typeface="Open Sans" panose="020B0606030504020204" pitchFamily="34" charset="0"/>
              </a:rPr>
              <a:t>Revenue Share</a:t>
            </a:r>
          </a:p>
        </p:txBody>
      </p:sp>
      <p:pic>
        <p:nvPicPr>
          <p:cNvPr id="6" name="Picture 5" descr="Text, logo&#10;&#10;Description automatically generated">
            <a:extLst>
              <a:ext uri="{FF2B5EF4-FFF2-40B4-BE49-F238E27FC236}">
                <a16:creationId xmlns:a16="http://schemas.microsoft.com/office/drawing/2014/main" id="{099A9AB1-B71D-424B-AB1A-47781BCF011C}"/>
              </a:ext>
            </a:extLst>
          </p:cNvPr>
          <p:cNvPicPr>
            <a:picLocks noChangeAspect="1"/>
          </p:cNvPicPr>
          <p:nvPr/>
        </p:nvPicPr>
        <p:blipFill>
          <a:blip r:embed="rId2">
            <a:biLevel thresh="25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9587301" y="452294"/>
            <a:ext cx="2486819" cy="1007932"/>
          </a:xfrm>
          <a:prstGeom prst="rect">
            <a:avLst/>
          </a:prstGeom>
        </p:spPr>
      </p:pic>
      <p:sp>
        <p:nvSpPr>
          <p:cNvPr id="8" name="Subtitle 2">
            <a:extLst>
              <a:ext uri="{FF2B5EF4-FFF2-40B4-BE49-F238E27FC236}">
                <a16:creationId xmlns:a16="http://schemas.microsoft.com/office/drawing/2014/main" id="{10A02CF4-3743-EC48-A0F3-92047095D447}"/>
              </a:ext>
            </a:extLst>
          </p:cNvPr>
          <p:cNvSpPr txBox="1">
            <a:spLocks/>
          </p:cNvSpPr>
          <p:nvPr/>
        </p:nvSpPr>
        <p:spPr>
          <a:xfrm>
            <a:off x="506404" y="956260"/>
            <a:ext cx="7243993" cy="8429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chemeClr val="bg1"/>
                </a:solidFill>
                <a:latin typeface="Montserrat" pitchFamily="2" charset="77"/>
                <a:ea typeface="Open Sans" panose="020B0606030504020204" pitchFamily="34" charset="0"/>
                <a:cs typeface="Open Sans" panose="020B0606030504020204" pitchFamily="34" charset="0"/>
              </a:rPr>
              <a:t>Answers</a:t>
            </a:r>
          </a:p>
        </p:txBody>
      </p:sp>
      <p:sp>
        <p:nvSpPr>
          <p:cNvPr id="10" name="Subtitle 2">
            <a:extLst>
              <a:ext uri="{FF2B5EF4-FFF2-40B4-BE49-F238E27FC236}">
                <a16:creationId xmlns:a16="http://schemas.microsoft.com/office/drawing/2014/main" id="{9D70974F-3FF7-6846-8383-B778CEA4B499}"/>
              </a:ext>
            </a:extLst>
          </p:cNvPr>
          <p:cNvSpPr txBox="1">
            <a:spLocks/>
          </p:cNvSpPr>
          <p:nvPr/>
        </p:nvSpPr>
        <p:spPr>
          <a:xfrm>
            <a:off x="1288995" y="2755484"/>
            <a:ext cx="9284411" cy="10466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solidFill>
                  <a:srgbClr val="4B878B"/>
                </a:solidFill>
                <a:latin typeface="Montserrat" pitchFamily="2" charset="77"/>
                <a:ea typeface="Open Sans" panose="020B0606030504020204" pitchFamily="34" charset="0"/>
                <a:cs typeface="Open Sans" panose="020B0606030504020204" pitchFamily="34" charset="0"/>
              </a:rPr>
              <a:t>How do you unlock Levels?</a:t>
            </a:r>
          </a:p>
        </p:txBody>
      </p:sp>
      <p:sp>
        <p:nvSpPr>
          <p:cNvPr id="11" name="TextBox 10">
            <a:extLst>
              <a:ext uri="{FF2B5EF4-FFF2-40B4-BE49-F238E27FC236}">
                <a16:creationId xmlns:a16="http://schemas.microsoft.com/office/drawing/2014/main" id="{E60A6313-DF41-0B48-9874-17108DDF8B57}"/>
              </a:ext>
            </a:extLst>
          </p:cNvPr>
          <p:cNvSpPr txBox="1"/>
          <p:nvPr/>
        </p:nvSpPr>
        <p:spPr>
          <a:xfrm>
            <a:off x="1288996" y="3802091"/>
            <a:ext cx="9168797" cy="1754326"/>
          </a:xfrm>
          <a:prstGeom prst="rect">
            <a:avLst/>
          </a:prstGeom>
          <a:noFill/>
        </p:spPr>
        <p:txBody>
          <a:bodyPr wrap="square" rtlCol="0">
            <a:spAutoFit/>
          </a:bodyPr>
          <a:lstStyle/>
          <a:p>
            <a:r>
              <a:rPr lang="en-US" dirty="0">
                <a:solidFill>
                  <a:srgbClr val="5C5D5D"/>
                </a:solidFill>
                <a:latin typeface="Montserrat" pitchFamily="2" charset="77"/>
              </a:rPr>
              <a:t>Levels 1 – 3 are automatically unlocked. In order to unlock levels 4 and 5 you must first unlock Level 1.*</a:t>
            </a:r>
          </a:p>
          <a:p>
            <a:endParaRPr lang="en-US" dirty="0">
              <a:solidFill>
                <a:srgbClr val="5C5D5D"/>
              </a:solidFill>
              <a:latin typeface="Montserrat" pitchFamily="2" charset="77"/>
            </a:endParaRPr>
          </a:p>
          <a:p>
            <a:r>
              <a:rPr lang="en-US" dirty="0">
                <a:solidFill>
                  <a:srgbClr val="5C5D5D"/>
                </a:solidFill>
                <a:latin typeface="Montserrat" pitchFamily="2" charset="77"/>
              </a:rPr>
              <a:t>Once you sponsor your first agent, you will receive 10% of the company dollar for each of the Agent’s closings until they cap. This Level payout is applicable when you have between 1-4 producing* agents within your sponsor.</a:t>
            </a:r>
          </a:p>
        </p:txBody>
      </p:sp>
    </p:spTree>
    <p:extLst>
      <p:ext uri="{BB962C8B-B14F-4D97-AF65-F5344CB8AC3E}">
        <p14:creationId xmlns:p14="http://schemas.microsoft.com/office/powerpoint/2010/main" val="16428974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73E1690-4F1F-0A49-9ECA-145A83BEFECE}"/>
              </a:ext>
            </a:extLst>
          </p:cNvPr>
          <p:cNvSpPr/>
          <p:nvPr/>
        </p:nvSpPr>
        <p:spPr>
          <a:xfrm>
            <a:off x="0" y="0"/>
            <a:ext cx="12206286" cy="1949450"/>
          </a:xfrm>
          <a:prstGeom prst="rect">
            <a:avLst/>
          </a:prstGeom>
          <a:solidFill>
            <a:srgbClr val="4B8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FA034"/>
              </a:solidFill>
            </a:endParaRPr>
          </a:p>
        </p:txBody>
      </p:sp>
      <p:sp>
        <p:nvSpPr>
          <p:cNvPr id="7" name="Subtitle 2">
            <a:extLst>
              <a:ext uri="{FF2B5EF4-FFF2-40B4-BE49-F238E27FC236}">
                <a16:creationId xmlns:a16="http://schemas.microsoft.com/office/drawing/2014/main" id="{B3516303-7383-D44B-B877-4816B0D4E85B}"/>
              </a:ext>
            </a:extLst>
          </p:cNvPr>
          <p:cNvSpPr txBox="1">
            <a:spLocks/>
          </p:cNvSpPr>
          <p:nvPr/>
        </p:nvSpPr>
        <p:spPr>
          <a:xfrm>
            <a:off x="499261" y="353283"/>
            <a:ext cx="7243993" cy="8429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chemeClr val="bg1"/>
                </a:solidFill>
                <a:latin typeface="Montserrat" pitchFamily="2" charset="77"/>
                <a:ea typeface="Open Sans" panose="020B0606030504020204" pitchFamily="34" charset="0"/>
                <a:cs typeface="Open Sans" panose="020B0606030504020204" pitchFamily="34" charset="0"/>
              </a:rPr>
              <a:t>Revenue Share</a:t>
            </a:r>
          </a:p>
        </p:txBody>
      </p:sp>
      <p:pic>
        <p:nvPicPr>
          <p:cNvPr id="6" name="Picture 5" descr="Text, logo&#10;&#10;Description automatically generated">
            <a:extLst>
              <a:ext uri="{FF2B5EF4-FFF2-40B4-BE49-F238E27FC236}">
                <a16:creationId xmlns:a16="http://schemas.microsoft.com/office/drawing/2014/main" id="{099A9AB1-B71D-424B-AB1A-47781BCF011C}"/>
              </a:ext>
            </a:extLst>
          </p:cNvPr>
          <p:cNvPicPr>
            <a:picLocks noChangeAspect="1"/>
          </p:cNvPicPr>
          <p:nvPr/>
        </p:nvPicPr>
        <p:blipFill>
          <a:blip r:embed="rId2">
            <a:biLevel thresh="25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9587301" y="452294"/>
            <a:ext cx="2486819" cy="1007932"/>
          </a:xfrm>
          <a:prstGeom prst="rect">
            <a:avLst/>
          </a:prstGeom>
        </p:spPr>
      </p:pic>
      <p:sp>
        <p:nvSpPr>
          <p:cNvPr id="8" name="Subtitle 2">
            <a:extLst>
              <a:ext uri="{FF2B5EF4-FFF2-40B4-BE49-F238E27FC236}">
                <a16:creationId xmlns:a16="http://schemas.microsoft.com/office/drawing/2014/main" id="{10A02CF4-3743-EC48-A0F3-92047095D447}"/>
              </a:ext>
            </a:extLst>
          </p:cNvPr>
          <p:cNvSpPr txBox="1">
            <a:spLocks/>
          </p:cNvSpPr>
          <p:nvPr/>
        </p:nvSpPr>
        <p:spPr>
          <a:xfrm>
            <a:off x="506404" y="956260"/>
            <a:ext cx="7243993" cy="8429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chemeClr val="bg1"/>
                </a:solidFill>
                <a:latin typeface="Montserrat" pitchFamily="2" charset="77"/>
                <a:ea typeface="Open Sans" panose="020B0606030504020204" pitchFamily="34" charset="0"/>
                <a:cs typeface="Open Sans" panose="020B0606030504020204" pitchFamily="34" charset="0"/>
              </a:rPr>
              <a:t>Answers</a:t>
            </a:r>
          </a:p>
        </p:txBody>
      </p:sp>
      <p:sp>
        <p:nvSpPr>
          <p:cNvPr id="10" name="Subtitle 2">
            <a:extLst>
              <a:ext uri="{FF2B5EF4-FFF2-40B4-BE49-F238E27FC236}">
                <a16:creationId xmlns:a16="http://schemas.microsoft.com/office/drawing/2014/main" id="{9D70974F-3FF7-6846-8383-B778CEA4B499}"/>
              </a:ext>
            </a:extLst>
          </p:cNvPr>
          <p:cNvSpPr txBox="1">
            <a:spLocks/>
          </p:cNvSpPr>
          <p:nvPr/>
        </p:nvSpPr>
        <p:spPr>
          <a:xfrm>
            <a:off x="1288995" y="2755484"/>
            <a:ext cx="9284411" cy="10466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solidFill>
                  <a:srgbClr val="4B878B"/>
                </a:solidFill>
                <a:latin typeface="Montserrat" pitchFamily="2" charset="77"/>
                <a:ea typeface="Open Sans" panose="020B0606030504020204" pitchFamily="34" charset="0"/>
                <a:cs typeface="Open Sans" panose="020B0606030504020204" pitchFamily="34" charset="0"/>
              </a:rPr>
              <a:t>How do you unlock Levels? Continued</a:t>
            </a:r>
          </a:p>
        </p:txBody>
      </p:sp>
      <p:sp>
        <p:nvSpPr>
          <p:cNvPr id="11" name="TextBox 10">
            <a:extLst>
              <a:ext uri="{FF2B5EF4-FFF2-40B4-BE49-F238E27FC236}">
                <a16:creationId xmlns:a16="http://schemas.microsoft.com/office/drawing/2014/main" id="{E60A6313-DF41-0B48-9874-17108DDF8B57}"/>
              </a:ext>
            </a:extLst>
          </p:cNvPr>
          <p:cNvSpPr txBox="1"/>
          <p:nvPr/>
        </p:nvSpPr>
        <p:spPr>
          <a:xfrm>
            <a:off x="1288996" y="3802091"/>
            <a:ext cx="9168797" cy="2031325"/>
          </a:xfrm>
          <a:prstGeom prst="rect">
            <a:avLst/>
          </a:prstGeom>
          <a:noFill/>
        </p:spPr>
        <p:txBody>
          <a:bodyPr wrap="square" rtlCol="0">
            <a:spAutoFit/>
          </a:bodyPr>
          <a:lstStyle/>
          <a:p>
            <a:r>
              <a:rPr lang="en-US" dirty="0">
                <a:solidFill>
                  <a:srgbClr val="5C5D5D"/>
                </a:solidFill>
                <a:latin typeface="Montserrat" pitchFamily="2" charset="77"/>
              </a:rPr>
              <a:t>Once you have 5-24 producing* agents in your Level 1, your revenue share payout percentage increases to 15% of the company dollar on each transaction they close until they cap.</a:t>
            </a:r>
          </a:p>
          <a:p>
            <a:endParaRPr lang="en-US" dirty="0">
              <a:solidFill>
                <a:srgbClr val="5C5D5D"/>
              </a:solidFill>
              <a:latin typeface="Montserrat" pitchFamily="2" charset="77"/>
            </a:endParaRPr>
          </a:p>
          <a:p>
            <a:r>
              <a:rPr lang="en-US" dirty="0">
                <a:solidFill>
                  <a:srgbClr val="5C5D5D"/>
                </a:solidFill>
                <a:latin typeface="Montserrat" pitchFamily="2" charset="77"/>
              </a:rPr>
              <a:t>Once you have 25+ producing* agents in your Level 1, your revenue share payout percentage increases to 25% of the company dollar on each transaction they close until they cap.</a:t>
            </a:r>
          </a:p>
        </p:txBody>
      </p:sp>
      <p:sp>
        <p:nvSpPr>
          <p:cNvPr id="9" name="TextBox 8">
            <a:extLst>
              <a:ext uri="{FF2B5EF4-FFF2-40B4-BE49-F238E27FC236}">
                <a16:creationId xmlns:a16="http://schemas.microsoft.com/office/drawing/2014/main" id="{0E02FE91-C9B8-9A41-A39D-D4C9C2F6D9D9}"/>
              </a:ext>
            </a:extLst>
          </p:cNvPr>
          <p:cNvSpPr txBox="1"/>
          <p:nvPr/>
        </p:nvSpPr>
        <p:spPr>
          <a:xfrm>
            <a:off x="388883" y="6174873"/>
            <a:ext cx="11603420" cy="430887"/>
          </a:xfrm>
          <a:prstGeom prst="rect">
            <a:avLst/>
          </a:prstGeom>
          <a:noFill/>
        </p:spPr>
        <p:txBody>
          <a:bodyPr wrap="square">
            <a:spAutoFit/>
          </a:bodyPr>
          <a:lstStyle/>
          <a:p>
            <a:r>
              <a:rPr lang="en-US" sz="1050" dirty="0">
                <a:solidFill>
                  <a:srgbClr val="000000"/>
                </a:solidFill>
                <a:latin typeface="Montserrat" pitchFamily="2" charset="77"/>
                <a:ea typeface="Times New Roman" panose="02020603050405020304" pitchFamily="18" charset="0"/>
                <a:cs typeface="Times New Roman" panose="02020603050405020304" pitchFamily="18" charset="0"/>
              </a:rPr>
              <a:t>*Agents must be producing. Agents are considered producing when they have closed a minimum of 2 homes  or $5,000 in GCI in the last 6 months with our company. They need to close 2 homes or $5,000 in GCI at CanZell Realty in the prior 6 months to remain in producing status.</a:t>
            </a:r>
            <a:endParaRPr lang="en-US" sz="1050" dirty="0">
              <a:latin typeface="Montserrat" pitchFamily="2" charset="77"/>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02078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 logo&#10;&#10;Description automatically generated">
            <a:extLst>
              <a:ext uri="{FF2B5EF4-FFF2-40B4-BE49-F238E27FC236}">
                <a16:creationId xmlns:a16="http://schemas.microsoft.com/office/drawing/2014/main" id="{099A9AB1-B71D-424B-AB1A-47781BCF011C}"/>
              </a:ext>
            </a:extLst>
          </p:cNvPr>
          <p:cNvPicPr>
            <a:picLocks noChangeAspect="1"/>
          </p:cNvPicPr>
          <p:nvPr/>
        </p:nvPicPr>
        <p:blipFill>
          <a:blip r:embed="rId2"/>
          <a:stretch>
            <a:fillRect/>
          </a:stretch>
        </p:blipFill>
        <p:spPr>
          <a:xfrm>
            <a:off x="7802270" y="5496785"/>
            <a:ext cx="2486819" cy="1007932"/>
          </a:xfrm>
          <a:prstGeom prst="rect">
            <a:avLst/>
          </a:prstGeom>
        </p:spPr>
      </p:pic>
      <p:sp>
        <p:nvSpPr>
          <p:cNvPr id="7" name="Subtitle 2">
            <a:extLst>
              <a:ext uri="{FF2B5EF4-FFF2-40B4-BE49-F238E27FC236}">
                <a16:creationId xmlns:a16="http://schemas.microsoft.com/office/drawing/2014/main" id="{B3516303-7383-D44B-B877-4816B0D4E85B}"/>
              </a:ext>
            </a:extLst>
          </p:cNvPr>
          <p:cNvSpPr txBox="1">
            <a:spLocks/>
          </p:cNvSpPr>
          <p:nvPr/>
        </p:nvSpPr>
        <p:spPr>
          <a:xfrm>
            <a:off x="7802270" y="857249"/>
            <a:ext cx="3944144" cy="27289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4B878B"/>
                </a:solidFill>
                <a:latin typeface="Montserrat" pitchFamily="2" charset="77"/>
                <a:ea typeface="Open Sans" panose="020B0606030504020204" pitchFamily="34" charset="0"/>
                <a:cs typeface="Open Sans" panose="020B0606030504020204" pitchFamily="34" charset="0"/>
              </a:rPr>
              <a:t>Revenue Share Willable</a:t>
            </a:r>
          </a:p>
        </p:txBody>
      </p:sp>
      <p:pic>
        <p:nvPicPr>
          <p:cNvPr id="9" name="Picture 8">
            <a:extLst>
              <a:ext uri="{FF2B5EF4-FFF2-40B4-BE49-F238E27FC236}">
                <a16:creationId xmlns:a16="http://schemas.microsoft.com/office/drawing/2014/main" id="{E9BBF30E-F22B-4B47-AC6C-4D2CA2BF89CE}"/>
              </a:ext>
            </a:extLst>
          </p:cNvPr>
          <p:cNvPicPr>
            <a:picLocks noChangeAspect="1"/>
          </p:cNvPicPr>
          <p:nvPr/>
        </p:nvPicPr>
        <p:blipFill>
          <a:blip r:embed="rId3"/>
          <a:srcRect l="14213" r="14213"/>
          <a:stretch/>
        </p:blipFill>
        <p:spPr>
          <a:xfrm>
            <a:off x="0" y="0"/>
            <a:ext cx="7362826" cy="6858000"/>
          </a:xfrm>
          <a:prstGeom prst="rect">
            <a:avLst/>
          </a:prstGeom>
        </p:spPr>
      </p:pic>
      <p:sp>
        <p:nvSpPr>
          <p:cNvPr id="16" name="TextBox 15">
            <a:extLst>
              <a:ext uri="{FF2B5EF4-FFF2-40B4-BE49-F238E27FC236}">
                <a16:creationId xmlns:a16="http://schemas.microsoft.com/office/drawing/2014/main" id="{E54010A1-E61A-5E44-915E-1DF95162942B}"/>
              </a:ext>
            </a:extLst>
          </p:cNvPr>
          <p:cNvSpPr txBox="1"/>
          <p:nvPr/>
        </p:nvSpPr>
        <p:spPr>
          <a:xfrm>
            <a:off x="7802270" y="2770632"/>
            <a:ext cx="3944144" cy="923330"/>
          </a:xfrm>
          <a:prstGeom prst="rect">
            <a:avLst/>
          </a:prstGeom>
          <a:noFill/>
        </p:spPr>
        <p:txBody>
          <a:bodyPr wrap="square" rtlCol="0">
            <a:spAutoFit/>
          </a:bodyPr>
          <a:lstStyle/>
          <a:p>
            <a:r>
              <a:rPr lang="en-US" dirty="0">
                <a:solidFill>
                  <a:srgbClr val="5C5D5D"/>
                </a:solidFill>
                <a:latin typeface="Montserrat" pitchFamily="2" charset="77"/>
              </a:rPr>
              <a:t>You can will your revenue share to an heir should you pass away or become incapacitated. </a:t>
            </a:r>
          </a:p>
        </p:txBody>
      </p:sp>
    </p:spTree>
    <p:extLst>
      <p:ext uri="{BB962C8B-B14F-4D97-AF65-F5344CB8AC3E}">
        <p14:creationId xmlns:p14="http://schemas.microsoft.com/office/powerpoint/2010/main" val="39034713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73E1690-4F1F-0A49-9ECA-145A83BEFECE}"/>
              </a:ext>
            </a:extLst>
          </p:cNvPr>
          <p:cNvSpPr/>
          <p:nvPr/>
        </p:nvSpPr>
        <p:spPr>
          <a:xfrm>
            <a:off x="0" y="0"/>
            <a:ext cx="12206286" cy="1949450"/>
          </a:xfrm>
          <a:prstGeom prst="rect">
            <a:avLst/>
          </a:prstGeom>
          <a:solidFill>
            <a:srgbClr val="4B8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FA034"/>
              </a:solidFill>
            </a:endParaRPr>
          </a:p>
        </p:txBody>
      </p:sp>
      <p:sp>
        <p:nvSpPr>
          <p:cNvPr id="7" name="Subtitle 2">
            <a:extLst>
              <a:ext uri="{FF2B5EF4-FFF2-40B4-BE49-F238E27FC236}">
                <a16:creationId xmlns:a16="http://schemas.microsoft.com/office/drawing/2014/main" id="{B3516303-7383-D44B-B877-4816B0D4E85B}"/>
              </a:ext>
            </a:extLst>
          </p:cNvPr>
          <p:cNvSpPr txBox="1">
            <a:spLocks/>
          </p:cNvSpPr>
          <p:nvPr/>
        </p:nvSpPr>
        <p:spPr>
          <a:xfrm>
            <a:off x="499261" y="353283"/>
            <a:ext cx="7243993" cy="8429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chemeClr val="bg1"/>
                </a:solidFill>
                <a:latin typeface="Montserrat" pitchFamily="2" charset="77"/>
                <a:ea typeface="Open Sans" panose="020B0606030504020204" pitchFamily="34" charset="0"/>
                <a:cs typeface="Open Sans" panose="020B0606030504020204" pitchFamily="34" charset="0"/>
              </a:rPr>
              <a:t>Revenue Share</a:t>
            </a:r>
          </a:p>
        </p:txBody>
      </p:sp>
      <p:pic>
        <p:nvPicPr>
          <p:cNvPr id="6" name="Picture 5" descr="Text, logo&#10;&#10;Description automatically generated">
            <a:extLst>
              <a:ext uri="{FF2B5EF4-FFF2-40B4-BE49-F238E27FC236}">
                <a16:creationId xmlns:a16="http://schemas.microsoft.com/office/drawing/2014/main" id="{099A9AB1-B71D-424B-AB1A-47781BCF011C}"/>
              </a:ext>
            </a:extLst>
          </p:cNvPr>
          <p:cNvPicPr>
            <a:picLocks noChangeAspect="1"/>
          </p:cNvPicPr>
          <p:nvPr/>
        </p:nvPicPr>
        <p:blipFill>
          <a:blip r:embed="rId2">
            <a:biLevel thresh="25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9587301" y="452294"/>
            <a:ext cx="2486819" cy="1007932"/>
          </a:xfrm>
          <a:prstGeom prst="rect">
            <a:avLst/>
          </a:prstGeom>
        </p:spPr>
      </p:pic>
      <p:sp>
        <p:nvSpPr>
          <p:cNvPr id="8" name="Subtitle 2">
            <a:extLst>
              <a:ext uri="{FF2B5EF4-FFF2-40B4-BE49-F238E27FC236}">
                <a16:creationId xmlns:a16="http://schemas.microsoft.com/office/drawing/2014/main" id="{10A02CF4-3743-EC48-A0F3-92047095D447}"/>
              </a:ext>
            </a:extLst>
          </p:cNvPr>
          <p:cNvSpPr txBox="1">
            <a:spLocks/>
          </p:cNvSpPr>
          <p:nvPr/>
        </p:nvSpPr>
        <p:spPr>
          <a:xfrm>
            <a:off x="506404" y="956260"/>
            <a:ext cx="7243993" cy="8429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chemeClr val="bg1"/>
                </a:solidFill>
                <a:latin typeface="Montserrat" pitchFamily="2" charset="77"/>
                <a:ea typeface="Open Sans" panose="020B0606030504020204" pitchFamily="34" charset="0"/>
                <a:cs typeface="Open Sans" panose="020B0606030504020204" pitchFamily="34" charset="0"/>
              </a:rPr>
              <a:t>Answers</a:t>
            </a:r>
          </a:p>
        </p:txBody>
      </p:sp>
      <p:sp>
        <p:nvSpPr>
          <p:cNvPr id="10" name="Subtitle 2">
            <a:extLst>
              <a:ext uri="{FF2B5EF4-FFF2-40B4-BE49-F238E27FC236}">
                <a16:creationId xmlns:a16="http://schemas.microsoft.com/office/drawing/2014/main" id="{9D70974F-3FF7-6846-8383-B778CEA4B499}"/>
              </a:ext>
            </a:extLst>
          </p:cNvPr>
          <p:cNvSpPr txBox="1">
            <a:spLocks/>
          </p:cNvSpPr>
          <p:nvPr/>
        </p:nvSpPr>
        <p:spPr>
          <a:xfrm>
            <a:off x="1288995" y="2755484"/>
            <a:ext cx="9284411" cy="10466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solidFill>
                  <a:srgbClr val="4B878B"/>
                </a:solidFill>
                <a:latin typeface="Montserrat" pitchFamily="2" charset="77"/>
                <a:ea typeface="Open Sans" panose="020B0606030504020204" pitchFamily="34" charset="0"/>
                <a:cs typeface="Open Sans" panose="020B0606030504020204" pitchFamily="34" charset="0"/>
              </a:rPr>
              <a:t>There are 3 items that must be completed for revenue share to be willable.</a:t>
            </a:r>
          </a:p>
        </p:txBody>
      </p:sp>
      <p:sp>
        <p:nvSpPr>
          <p:cNvPr id="11" name="TextBox 10">
            <a:extLst>
              <a:ext uri="{FF2B5EF4-FFF2-40B4-BE49-F238E27FC236}">
                <a16:creationId xmlns:a16="http://schemas.microsoft.com/office/drawing/2014/main" id="{E60A6313-DF41-0B48-9874-17108DDF8B57}"/>
              </a:ext>
            </a:extLst>
          </p:cNvPr>
          <p:cNvSpPr txBox="1"/>
          <p:nvPr/>
        </p:nvSpPr>
        <p:spPr>
          <a:xfrm>
            <a:off x="1288996" y="3802091"/>
            <a:ext cx="9168797" cy="2308324"/>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5C5D5D"/>
                </a:solidFill>
                <a:latin typeface="Montserrat" pitchFamily="2" charset="77"/>
              </a:rPr>
              <a:t>CR and the CR Broker for that state must approve the change in sponsor to the heir.</a:t>
            </a:r>
          </a:p>
          <a:p>
            <a:pPr marL="285750" indent="-285750">
              <a:buFont typeface="Arial" panose="020B0604020202020204" pitchFamily="34" charset="0"/>
              <a:buChar char="•"/>
            </a:pPr>
            <a:r>
              <a:rPr lang="en-US" dirty="0">
                <a:solidFill>
                  <a:srgbClr val="5C5D5D"/>
                </a:solidFill>
                <a:latin typeface="Montserrat" pitchFamily="2" charset="77"/>
              </a:rPr>
              <a:t>Must provide legal documentation from an attorney stating that the heir has the right to the revenue share and it falls within state and federal guidelines.</a:t>
            </a:r>
          </a:p>
          <a:p>
            <a:pPr marL="285750" indent="-285750">
              <a:buFont typeface="Arial" panose="020B0604020202020204" pitchFamily="34" charset="0"/>
              <a:buChar char="•"/>
            </a:pPr>
            <a:r>
              <a:rPr lang="en-US" dirty="0">
                <a:solidFill>
                  <a:srgbClr val="5C5D5D"/>
                </a:solidFill>
                <a:latin typeface="Montserrat" pitchFamily="2" charset="77"/>
              </a:rPr>
              <a:t>Heir must become a licensed agent with CanZell Realty within 12 months of the passing or incapacitation of the agent, and have their real estate license in active status with CanZell Realty for their state.</a:t>
            </a:r>
          </a:p>
        </p:txBody>
      </p:sp>
    </p:spTree>
    <p:extLst>
      <p:ext uri="{BB962C8B-B14F-4D97-AF65-F5344CB8AC3E}">
        <p14:creationId xmlns:p14="http://schemas.microsoft.com/office/powerpoint/2010/main" val="9859337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 logo&#10;&#10;Description automatically generated">
            <a:extLst>
              <a:ext uri="{FF2B5EF4-FFF2-40B4-BE49-F238E27FC236}">
                <a16:creationId xmlns:a16="http://schemas.microsoft.com/office/drawing/2014/main" id="{099A9AB1-B71D-424B-AB1A-47781BCF011C}"/>
              </a:ext>
            </a:extLst>
          </p:cNvPr>
          <p:cNvPicPr>
            <a:picLocks noChangeAspect="1"/>
          </p:cNvPicPr>
          <p:nvPr/>
        </p:nvPicPr>
        <p:blipFill>
          <a:blip r:embed="rId3"/>
          <a:stretch>
            <a:fillRect/>
          </a:stretch>
        </p:blipFill>
        <p:spPr>
          <a:xfrm>
            <a:off x="499262" y="5496785"/>
            <a:ext cx="2486819" cy="1007932"/>
          </a:xfrm>
          <a:prstGeom prst="rect">
            <a:avLst/>
          </a:prstGeom>
        </p:spPr>
      </p:pic>
      <p:sp>
        <p:nvSpPr>
          <p:cNvPr id="7" name="Subtitle 2">
            <a:extLst>
              <a:ext uri="{FF2B5EF4-FFF2-40B4-BE49-F238E27FC236}">
                <a16:creationId xmlns:a16="http://schemas.microsoft.com/office/drawing/2014/main" id="{B3516303-7383-D44B-B877-4816B0D4E85B}"/>
              </a:ext>
            </a:extLst>
          </p:cNvPr>
          <p:cNvSpPr txBox="1">
            <a:spLocks/>
          </p:cNvSpPr>
          <p:nvPr/>
        </p:nvSpPr>
        <p:spPr>
          <a:xfrm>
            <a:off x="499262" y="857249"/>
            <a:ext cx="3944144" cy="27289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4B878B"/>
                </a:solidFill>
                <a:latin typeface="Montserrat" pitchFamily="2" charset="77"/>
                <a:ea typeface="Open Sans" panose="020B0606030504020204" pitchFamily="34" charset="0"/>
                <a:cs typeface="Open Sans" panose="020B0606030504020204" pitchFamily="34" charset="0"/>
              </a:rPr>
              <a:t>Mentors</a:t>
            </a:r>
          </a:p>
        </p:txBody>
      </p:sp>
      <p:pic>
        <p:nvPicPr>
          <p:cNvPr id="9" name="Picture 8">
            <a:extLst>
              <a:ext uri="{FF2B5EF4-FFF2-40B4-BE49-F238E27FC236}">
                <a16:creationId xmlns:a16="http://schemas.microsoft.com/office/drawing/2014/main" id="{E9BBF30E-F22B-4B47-AC6C-4D2CA2BF89CE}"/>
              </a:ext>
            </a:extLst>
          </p:cNvPr>
          <p:cNvPicPr>
            <a:picLocks noChangeAspect="1"/>
          </p:cNvPicPr>
          <p:nvPr/>
        </p:nvPicPr>
        <p:blipFill rotWithShape="1">
          <a:blip r:embed="rId4"/>
          <a:srcRect l="15111" r="13316"/>
          <a:stretch/>
        </p:blipFill>
        <p:spPr>
          <a:xfrm>
            <a:off x="4829174" y="0"/>
            <a:ext cx="7362826" cy="6858000"/>
          </a:xfrm>
          <a:prstGeom prst="rect">
            <a:avLst/>
          </a:prstGeom>
        </p:spPr>
      </p:pic>
      <p:sp>
        <p:nvSpPr>
          <p:cNvPr id="16" name="TextBox 15">
            <a:extLst>
              <a:ext uri="{FF2B5EF4-FFF2-40B4-BE49-F238E27FC236}">
                <a16:creationId xmlns:a16="http://schemas.microsoft.com/office/drawing/2014/main" id="{E54010A1-E61A-5E44-915E-1DF95162942B}"/>
              </a:ext>
            </a:extLst>
          </p:cNvPr>
          <p:cNvSpPr txBox="1"/>
          <p:nvPr/>
        </p:nvSpPr>
        <p:spPr>
          <a:xfrm>
            <a:off x="499262" y="1956150"/>
            <a:ext cx="3944144" cy="2585323"/>
          </a:xfrm>
          <a:prstGeom prst="rect">
            <a:avLst/>
          </a:prstGeom>
          <a:noFill/>
        </p:spPr>
        <p:txBody>
          <a:bodyPr wrap="square" rtlCol="0">
            <a:spAutoFit/>
          </a:bodyPr>
          <a:lstStyle/>
          <a:p>
            <a:r>
              <a:rPr lang="en-US" dirty="0">
                <a:solidFill>
                  <a:srgbClr val="5C5D5D"/>
                </a:solidFill>
                <a:latin typeface="Montserrat" pitchFamily="2" charset="77"/>
              </a:rPr>
              <a:t>When joining </a:t>
            </a:r>
            <a:r>
              <a:rPr lang="en-US" b="1" dirty="0">
                <a:solidFill>
                  <a:srgbClr val="5C5D5D"/>
                </a:solidFill>
                <a:latin typeface="Montserrat" pitchFamily="2" charset="77"/>
              </a:rPr>
              <a:t>CAN</a:t>
            </a:r>
            <a:r>
              <a:rPr lang="en-US" i="1" dirty="0">
                <a:solidFill>
                  <a:srgbClr val="5C5D5D"/>
                </a:solidFill>
                <a:latin typeface="Montserrat" pitchFamily="2" charset="77"/>
              </a:rPr>
              <a:t>ZELL</a:t>
            </a:r>
            <a:r>
              <a:rPr lang="en-US" dirty="0">
                <a:solidFill>
                  <a:srgbClr val="5C5D5D"/>
                </a:solidFill>
                <a:latin typeface="Montserrat" pitchFamily="2" charset="77"/>
              </a:rPr>
              <a:t> Realty, if you have closed less than 4 homes in the last 12 months, you will be assigned a mentor. This mentor will assist you through your first 4 closings. They will receive 25% of your agent portion of your commission for mentoring you.</a:t>
            </a:r>
          </a:p>
        </p:txBody>
      </p:sp>
    </p:spTree>
    <p:extLst>
      <p:ext uri="{BB962C8B-B14F-4D97-AF65-F5344CB8AC3E}">
        <p14:creationId xmlns:p14="http://schemas.microsoft.com/office/powerpoint/2010/main" val="13456995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 logo&#10;&#10;Description automatically generated">
            <a:extLst>
              <a:ext uri="{FF2B5EF4-FFF2-40B4-BE49-F238E27FC236}">
                <a16:creationId xmlns:a16="http://schemas.microsoft.com/office/drawing/2014/main" id="{099A9AB1-B71D-424B-AB1A-47781BCF011C}"/>
              </a:ext>
            </a:extLst>
          </p:cNvPr>
          <p:cNvPicPr>
            <a:picLocks noChangeAspect="1"/>
          </p:cNvPicPr>
          <p:nvPr/>
        </p:nvPicPr>
        <p:blipFill>
          <a:blip r:embed="rId2"/>
          <a:stretch>
            <a:fillRect/>
          </a:stretch>
        </p:blipFill>
        <p:spPr>
          <a:xfrm>
            <a:off x="7802270" y="5496785"/>
            <a:ext cx="2486819" cy="1007932"/>
          </a:xfrm>
          <a:prstGeom prst="rect">
            <a:avLst/>
          </a:prstGeom>
        </p:spPr>
      </p:pic>
      <p:sp>
        <p:nvSpPr>
          <p:cNvPr id="7" name="Subtitle 2">
            <a:extLst>
              <a:ext uri="{FF2B5EF4-FFF2-40B4-BE49-F238E27FC236}">
                <a16:creationId xmlns:a16="http://schemas.microsoft.com/office/drawing/2014/main" id="{B3516303-7383-D44B-B877-4816B0D4E85B}"/>
              </a:ext>
            </a:extLst>
          </p:cNvPr>
          <p:cNvSpPr txBox="1">
            <a:spLocks/>
          </p:cNvSpPr>
          <p:nvPr/>
        </p:nvSpPr>
        <p:spPr>
          <a:xfrm>
            <a:off x="7802270" y="857249"/>
            <a:ext cx="3944144" cy="27289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4B878B"/>
                </a:solidFill>
                <a:latin typeface="Montserrat" pitchFamily="2" charset="77"/>
                <a:ea typeface="Open Sans" panose="020B0606030504020204" pitchFamily="34" charset="0"/>
                <a:cs typeface="Open Sans" panose="020B0606030504020204" pitchFamily="34" charset="0"/>
              </a:rPr>
              <a:t>Pick Your Sponsor</a:t>
            </a:r>
          </a:p>
        </p:txBody>
      </p:sp>
      <p:pic>
        <p:nvPicPr>
          <p:cNvPr id="9" name="Picture 8">
            <a:extLst>
              <a:ext uri="{FF2B5EF4-FFF2-40B4-BE49-F238E27FC236}">
                <a16:creationId xmlns:a16="http://schemas.microsoft.com/office/drawing/2014/main" id="{E9BBF30E-F22B-4B47-AC6C-4D2CA2BF89CE}"/>
              </a:ext>
            </a:extLst>
          </p:cNvPr>
          <p:cNvPicPr>
            <a:picLocks noChangeAspect="1"/>
          </p:cNvPicPr>
          <p:nvPr/>
        </p:nvPicPr>
        <p:blipFill>
          <a:blip r:embed="rId3"/>
          <a:srcRect l="14213" r="14213"/>
          <a:stretch/>
        </p:blipFill>
        <p:spPr>
          <a:xfrm>
            <a:off x="0" y="0"/>
            <a:ext cx="7362826" cy="6858000"/>
          </a:xfrm>
          <a:prstGeom prst="rect">
            <a:avLst/>
          </a:prstGeom>
        </p:spPr>
      </p:pic>
      <p:sp>
        <p:nvSpPr>
          <p:cNvPr id="16" name="TextBox 15">
            <a:extLst>
              <a:ext uri="{FF2B5EF4-FFF2-40B4-BE49-F238E27FC236}">
                <a16:creationId xmlns:a16="http://schemas.microsoft.com/office/drawing/2014/main" id="{E54010A1-E61A-5E44-915E-1DF95162942B}"/>
              </a:ext>
            </a:extLst>
          </p:cNvPr>
          <p:cNvSpPr txBox="1"/>
          <p:nvPr/>
        </p:nvSpPr>
        <p:spPr>
          <a:xfrm>
            <a:off x="7802270" y="2221705"/>
            <a:ext cx="3944144" cy="2862322"/>
          </a:xfrm>
          <a:prstGeom prst="rect">
            <a:avLst/>
          </a:prstGeom>
          <a:noFill/>
        </p:spPr>
        <p:txBody>
          <a:bodyPr wrap="square" rtlCol="0">
            <a:spAutoFit/>
          </a:bodyPr>
          <a:lstStyle/>
          <a:p>
            <a:r>
              <a:rPr lang="en-US" dirty="0">
                <a:solidFill>
                  <a:srgbClr val="5C5D5D"/>
                </a:solidFill>
                <a:latin typeface="Montserrat" pitchFamily="2" charset="77"/>
              </a:rPr>
              <a:t>Your sponsor is the person that introduced you to CANZELL Realty. If you spoke with multiple people before deciding to join CANZELL you should name the sponsor that was the “procuring cause” or in other words, WHO WAS THE MAIN PERSON who helped you say YES! to our FAMILY at CANZELL.</a:t>
            </a:r>
          </a:p>
        </p:txBody>
      </p:sp>
    </p:spTree>
    <p:extLst>
      <p:ext uri="{BB962C8B-B14F-4D97-AF65-F5344CB8AC3E}">
        <p14:creationId xmlns:p14="http://schemas.microsoft.com/office/powerpoint/2010/main" val="3118475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9BBF30E-F22B-4B47-AC6C-4D2CA2BF89CE}"/>
              </a:ext>
            </a:extLst>
          </p:cNvPr>
          <p:cNvPicPr>
            <a:picLocks noChangeAspect="1"/>
          </p:cNvPicPr>
          <p:nvPr/>
        </p:nvPicPr>
        <p:blipFill rotWithShape="1">
          <a:blip r:embed="rId2"/>
          <a:srcRect l="10372" r="29232"/>
          <a:stretch/>
        </p:blipFill>
        <p:spPr>
          <a:xfrm>
            <a:off x="4829174" y="0"/>
            <a:ext cx="7362826" cy="6858000"/>
          </a:xfrm>
          <a:prstGeom prst="rect">
            <a:avLst/>
          </a:prstGeom>
        </p:spPr>
      </p:pic>
      <p:sp>
        <p:nvSpPr>
          <p:cNvPr id="8" name="TextBox 7">
            <a:extLst>
              <a:ext uri="{FF2B5EF4-FFF2-40B4-BE49-F238E27FC236}">
                <a16:creationId xmlns:a16="http://schemas.microsoft.com/office/drawing/2014/main" id="{B7E8A5F8-D06D-8342-8190-2E94A1C500B5}"/>
              </a:ext>
            </a:extLst>
          </p:cNvPr>
          <p:cNvSpPr txBox="1"/>
          <p:nvPr/>
        </p:nvSpPr>
        <p:spPr>
          <a:xfrm>
            <a:off x="539023" y="2221705"/>
            <a:ext cx="4163307" cy="2308324"/>
          </a:xfrm>
          <a:prstGeom prst="rect">
            <a:avLst/>
          </a:prstGeom>
          <a:noFill/>
        </p:spPr>
        <p:txBody>
          <a:bodyPr wrap="square" rtlCol="0">
            <a:spAutoFit/>
          </a:bodyPr>
          <a:lstStyle/>
          <a:p>
            <a:r>
              <a:rPr lang="en-US" b="1" dirty="0">
                <a:solidFill>
                  <a:srgbClr val="5C5D5D"/>
                </a:solidFill>
                <a:latin typeface="Montserrat" pitchFamily="2" charset="77"/>
              </a:rPr>
              <a:t>When was </a:t>
            </a:r>
            <a:r>
              <a:rPr lang="en-US" b="1" dirty="0" err="1">
                <a:solidFill>
                  <a:srgbClr val="5C5D5D"/>
                </a:solidFill>
                <a:latin typeface="Montserrat" pitchFamily="2" charset="77"/>
              </a:rPr>
              <a:t>CanZell</a:t>
            </a:r>
            <a:r>
              <a:rPr lang="en-US" b="1" dirty="0">
                <a:solidFill>
                  <a:srgbClr val="5C5D5D"/>
                </a:solidFill>
                <a:latin typeface="Montserrat" pitchFamily="2" charset="77"/>
              </a:rPr>
              <a:t> Realty founded?</a:t>
            </a:r>
          </a:p>
          <a:p>
            <a:endParaRPr lang="en-US" dirty="0">
              <a:solidFill>
                <a:srgbClr val="5C5D5D"/>
              </a:solidFill>
              <a:latin typeface="Montserrat" pitchFamily="2" charset="77"/>
            </a:endParaRPr>
          </a:p>
          <a:p>
            <a:endParaRPr lang="en-US" dirty="0">
              <a:solidFill>
                <a:srgbClr val="5C5D5D"/>
              </a:solidFill>
              <a:latin typeface="Montserrat" pitchFamily="2" charset="77"/>
            </a:endParaRPr>
          </a:p>
          <a:p>
            <a:r>
              <a:rPr lang="en-US" dirty="0" err="1">
                <a:solidFill>
                  <a:srgbClr val="5C5D5D"/>
                </a:solidFill>
                <a:latin typeface="Montserrat" pitchFamily="2" charset="77"/>
              </a:rPr>
              <a:t>CanZell</a:t>
            </a:r>
            <a:r>
              <a:rPr lang="en-US" dirty="0">
                <a:solidFill>
                  <a:srgbClr val="5C5D5D"/>
                </a:solidFill>
                <a:latin typeface="Montserrat" pitchFamily="2" charset="77"/>
              </a:rPr>
              <a:t> was founded in 2011 by Chantel Ray. As of January 2021, </a:t>
            </a:r>
            <a:r>
              <a:rPr lang="en-US" dirty="0" err="1">
                <a:solidFill>
                  <a:srgbClr val="5C5D5D"/>
                </a:solidFill>
                <a:latin typeface="Montserrat" pitchFamily="2" charset="77"/>
              </a:rPr>
              <a:t>CanZell</a:t>
            </a:r>
            <a:r>
              <a:rPr lang="en-US" dirty="0">
                <a:solidFill>
                  <a:srgbClr val="5C5D5D"/>
                </a:solidFill>
                <a:latin typeface="Montserrat" pitchFamily="2" charset="77"/>
              </a:rPr>
              <a:t> has opened operations in 16 US states and still growing.</a:t>
            </a:r>
          </a:p>
        </p:txBody>
      </p:sp>
      <p:pic>
        <p:nvPicPr>
          <p:cNvPr id="10" name="Picture 9" descr="Text, logo&#10;&#10;Description automatically generated">
            <a:extLst>
              <a:ext uri="{FF2B5EF4-FFF2-40B4-BE49-F238E27FC236}">
                <a16:creationId xmlns:a16="http://schemas.microsoft.com/office/drawing/2014/main" id="{36BECEB7-060F-1742-97E8-2744B638EB3F}"/>
              </a:ext>
            </a:extLst>
          </p:cNvPr>
          <p:cNvPicPr>
            <a:picLocks noChangeAspect="1"/>
          </p:cNvPicPr>
          <p:nvPr/>
        </p:nvPicPr>
        <p:blipFill>
          <a:blip r:embed="rId3"/>
          <a:stretch>
            <a:fillRect/>
          </a:stretch>
        </p:blipFill>
        <p:spPr>
          <a:xfrm>
            <a:off x="539024" y="872533"/>
            <a:ext cx="2486819" cy="1007932"/>
          </a:xfrm>
          <a:prstGeom prst="rect">
            <a:avLst/>
          </a:prstGeom>
        </p:spPr>
      </p:pic>
    </p:spTree>
    <p:extLst>
      <p:ext uri="{BB962C8B-B14F-4D97-AF65-F5344CB8AC3E}">
        <p14:creationId xmlns:p14="http://schemas.microsoft.com/office/powerpoint/2010/main" val="18670495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73E1690-4F1F-0A49-9ECA-145A83BEFECE}"/>
              </a:ext>
            </a:extLst>
          </p:cNvPr>
          <p:cNvSpPr/>
          <p:nvPr/>
        </p:nvSpPr>
        <p:spPr>
          <a:xfrm>
            <a:off x="0" y="0"/>
            <a:ext cx="12206286" cy="1949450"/>
          </a:xfrm>
          <a:prstGeom prst="rect">
            <a:avLst/>
          </a:prstGeom>
          <a:solidFill>
            <a:srgbClr val="4B8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FA034"/>
              </a:solidFill>
            </a:endParaRPr>
          </a:p>
        </p:txBody>
      </p:sp>
      <p:sp>
        <p:nvSpPr>
          <p:cNvPr id="7" name="Subtitle 2">
            <a:extLst>
              <a:ext uri="{FF2B5EF4-FFF2-40B4-BE49-F238E27FC236}">
                <a16:creationId xmlns:a16="http://schemas.microsoft.com/office/drawing/2014/main" id="{B3516303-7383-D44B-B877-4816B0D4E85B}"/>
              </a:ext>
            </a:extLst>
          </p:cNvPr>
          <p:cNvSpPr txBox="1">
            <a:spLocks/>
          </p:cNvSpPr>
          <p:nvPr/>
        </p:nvSpPr>
        <p:spPr>
          <a:xfrm>
            <a:off x="499261" y="353283"/>
            <a:ext cx="7243993" cy="8429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chemeClr val="bg1"/>
                </a:solidFill>
                <a:latin typeface="Montserrat" pitchFamily="2" charset="77"/>
                <a:ea typeface="Open Sans" panose="020B0606030504020204" pitchFamily="34" charset="0"/>
                <a:cs typeface="Open Sans" panose="020B0606030504020204" pitchFamily="34" charset="0"/>
              </a:rPr>
              <a:t>Sponsors</a:t>
            </a:r>
          </a:p>
        </p:txBody>
      </p:sp>
      <p:pic>
        <p:nvPicPr>
          <p:cNvPr id="6" name="Picture 5" descr="Text, logo&#10;&#10;Description automatically generated">
            <a:extLst>
              <a:ext uri="{FF2B5EF4-FFF2-40B4-BE49-F238E27FC236}">
                <a16:creationId xmlns:a16="http://schemas.microsoft.com/office/drawing/2014/main" id="{099A9AB1-B71D-424B-AB1A-47781BCF011C}"/>
              </a:ext>
            </a:extLst>
          </p:cNvPr>
          <p:cNvPicPr>
            <a:picLocks noChangeAspect="1"/>
          </p:cNvPicPr>
          <p:nvPr/>
        </p:nvPicPr>
        <p:blipFill>
          <a:blip r:embed="rId2">
            <a:biLevel thresh="25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9587301" y="452294"/>
            <a:ext cx="2486819" cy="1007932"/>
          </a:xfrm>
          <a:prstGeom prst="rect">
            <a:avLst/>
          </a:prstGeom>
        </p:spPr>
      </p:pic>
      <p:sp>
        <p:nvSpPr>
          <p:cNvPr id="8" name="Subtitle 2">
            <a:extLst>
              <a:ext uri="{FF2B5EF4-FFF2-40B4-BE49-F238E27FC236}">
                <a16:creationId xmlns:a16="http://schemas.microsoft.com/office/drawing/2014/main" id="{10A02CF4-3743-EC48-A0F3-92047095D447}"/>
              </a:ext>
            </a:extLst>
          </p:cNvPr>
          <p:cNvSpPr txBox="1">
            <a:spLocks/>
          </p:cNvSpPr>
          <p:nvPr/>
        </p:nvSpPr>
        <p:spPr>
          <a:xfrm>
            <a:off x="506404" y="956260"/>
            <a:ext cx="7243993" cy="8429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chemeClr val="bg1"/>
                </a:solidFill>
                <a:latin typeface="Montserrat" pitchFamily="2" charset="77"/>
                <a:ea typeface="Open Sans" panose="020B0606030504020204" pitchFamily="34" charset="0"/>
                <a:cs typeface="Open Sans" panose="020B0606030504020204" pitchFamily="34" charset="0"/>
              </a:rPr>
              <a:t>Answers</a:t>
            </a:r>
          </a:p>
        </p:txBody>
      </p:sp>
      <p:sp>
        <p:nvSpPr>
          <p:cNvPr id="10" name="Subtitle 2">
            <a:extLst>
              <a:ext uri="{FF2B5EF4-FFF2-40B4-BE49-F238E27FC236}">
                <a16:creationId xmlns:a16="http://schemas.microsoft.com/office/drawing/2014/main" id="{9D70974F-3FF7-6846-8383-B778CEA4B499}"/>
              </a:ext>
            </a:extLst>
          </p:cNvPr>
          <p:cNvSpPr txBox="1">
            <a:spLocks/>
          </p:cNvSpPr>
          <p:nvPr/>
        </p:nvSpPr>
        <p:spPr>
          <a:xfrm>
            <a:off x="1288995" y="3050775"/>
            <a:ext cx="9284411" cy="13767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solidFill>
                  <a:srgbClr val="4B878B"/>
                </a:solidFill>
                <a:latin typeface="Montserrat" pitchFamily="2" charset="77"/>
                <a:ea typeface="Open Sans" panose="020B0606030504020204" pitchFamily="34" charset="0"/>
                <a:cs typeface="Open Sans" panose="020B0606030504020204" pitchFamily="34" charset="0"/>
              </a:rPr>
              <a:t>Can I change my sponsor?</a:t>
            </a:r>
          </a:p>
        </p:txBody>
      </p:sp>
      <p:sp>
        <p:nvSpPr>
          <p:cNvPr id="11" name="TextBox 10">
            <a:extLst>
              <a:ext uri="{FF2B5EF4-FFF2-40B4-BE49-F238E27FC236}">
                <a16:creationId xmlns:a16="http://schemas.microsoft.com/office/drawing/2014/main" id="{E60A6313-DF41-0B48-9874-17108DDF8B57}"/>
              </a:ext>
            </a:extLst>
          </p:cNvPr>
          <p:cNvSpPr txBox="1"/>
          <p:nvPr/>
        </p:nvSpPr>
        <p:spPr>
          <a:xfrm>
            <a:off x="1288996" y="4291311"/>
            <a:ext cx="9168797" cy="646331"/>
          </a:xfrm>
          <a:prstGeom prst="rect">
            <a:avLst/>
          </a:prstGeom>
          <a:noFill/>
        </p:spPr>
        <p:txBody>
          <a:bodyPr wrap="square" rtlCol="0">
            <a:spAutoFit/>
          </a:bodyPr>
          <a:lstStyle/>
          <a:p>
            <a:r>
              <a:rPr lang="en-US" dirty="0">
                <a:solidFill>
                  <a:srgbClr val="5C5D5D"/>
                </a:solidFill>
                <a:latin typeface="Montserrat" pitchFamily="2" charset="77"/>
              </a:rPr>
              <a:t>You have 30 days to change sponsors if there was an error. This is only for an error so make sure you check right away.</a:t>
            </a:r>
          </a:p>
        </p:txBody>
      </p:sp>
    </p:spTree>
    <p:extLst>
      <p:ext uri="{BB962C8B-B14F-4D97-AF65-F5344CB8AC3E}">
        <p14:creationId xmlns:p14="http://schemas.microsoft.com/office/powerpoint/2010/main" val="1058882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73E1690-4F1F-0A49-9ECA-145A83BEFECE}"/>
              </a:ext>
            </a:extLst>
          </p:cNvPr>
          <p:cNvSpPr/>
          <p:nvPr/>
        </p:nvSpPr>
        <p:spPr>
          <a:xfrm>
            <a:off x="0" y="0"/>
            <a:ext cx="12206286" cy="1949450"/>
          </a:xfrm>
          <a:prstGeom prst="rect">
            <a:avLst/>
          </a:prstGeom>
          <a:solidFill>
            <a:srgbClr val="4B8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FA034"/>
              </a:solidFill>
            </a:endParaRPr>
          </a:p>
        </p:txBody>
      </p:sp>
      <p:sp>
        <p:nvSpPr>
          <p:cNvPr id="7" name="Subtitle 2">
            <a:extLst>
              <a:ext uri="{FF2B5EF4-FFF2-40B4-BE49-F238E27FC236}">
                <a16:creationId xmlns:a16="http://schemas.microsoft.com/office/drawing/2014/main" id="{B3516303-7383-D44B-B877-4816B0D4E85B}"/>
              </a:ext>
            </a:extLst>
          </p:cNvPr>
          <p:cNvSpPr txBox="1">
            <a:spLocks/>
          </p:cNvSpPr>
          <p:nvPr/>
        </p:nvSpPr>
        <p:spPr>
          <a:xfrm>
            <a:off x="499261" y="353283"/>
            <a:ext cx="7243993" cy="8429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chemeClr val="bg1"/>
                </a:solidFill>
                <a:latin typeface="Montserrat" pitchFamily="2" charset="77"/>
                <a:ea typeface="Open Sans" panose="020B0606030504020204" pitchFamily="34" charset="0"/>
                <a:cs typeface="Open Sans" panose="020B0606030504020204" pitchFamily="34" charset="0"/>
              </a:rPr>
              <a:t>Sponsors</a:t>
            </a:r>
          </a:p>
        </p:txBody>
      </p:sp>
      <p:pic>
        <p:nvPicPr>
          <p:cNvPr id="6" name="Picture 5" descr="Text, logo&#10;&#10;Description automatically generated">
            <a:extLst>
              <a:ext uri="{FF2B5EF4-FFF2-40B4-BE49-F238E27FC236}">
                <a16:creationId xmlns:a16="http://schemas.microsoft.com/office/drawing/2014/main" id="{099A9AB1-B71D-424B-AB1A-47781BCF011C}"/>
              </a:ext>
            </a:extLst>
          </p:cNvPr>
          <p:cNvPicPr>
            <a:picLocks noChangeAspect="1"/>
          </p:cNvPicPr>
          <p:nvPr/>
        </p:nvPicPr>
        <p:blipFill>
          <a:blip r:embed="rId2">
            <a:biLevel thresh="25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9587301" y="452294"/>
            <a:ext cx="2486819" cy="1007932"/>
          </a:xfrm>
          <a:prstGeom prst="rect">
            <a:avLst/>
          </a:prstGeom>
        </p:spPr>
      </p:pic>
      <p:sp>
        <p:nvSpPr>
          <p:cNvPr id="8" name="Subtitle 2">
            <a:extLst>
              <a:ext uri="{FF2B5EF4-FFF2-40B4-BE49-F238E27FC236}">
                <a16:creationId xmlns:a16="http://schemas.microsoft.com/office/drawing/2014/main" id="{10A02CF4-3743-EC48-A0F3-92047095D447}"/>
              </a:ext>
            </a:extLst>
          </p:cNvPr>
          <p:cNvSpPr txBox="1">
            <a:spLocks/>
          </p:cNvSpPr>
          <p:nvPr/>
        </p:nvSpPr>
        <p:spPr>
          <a:xfrm>
            <a:off x="506404" y="956260"/>
            <a:ext cx="7243993" cy="8429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chemeClr val="bg1"/>
                </a:solidFill>
                <a:latin typeface="Montserrat" pitchFamily="2" charset="77"/>
                <a:ea typeface="Open Sans" panose="020B0606030504020204" pitchFamily="34" charset="0"/>
                <a:cs typeface="Open Sans" panose="020B0606030504020204" pitchFamily="34" charset="0"/>
              </a:rPr>
              <a:t>Answers</a:t>
            </a:r>
          </a:p>
        </p:txBody>
      </p:sp>
      <p:sp>
        <p:nvSpPr>
          <p:cNvPr id="10" name="Subtitle 2">
            <a:extLst>
              <a:ext uri="{FF2B5EF4-FFF2-40B4-BE49-F238E27FC236}">
                <a16:creationId xmlns:a16="http://schemas.microsoft.com/office/drawing/2014/main" id="{9D70974F-3FF7-6846-8383-B778CEA4B499}"/>
              </a:ext>
            </a:extLst>
          </p:cNvPr>
          <p:cNvSpPr txBox="1">
            <a:spLocks/>
          </p:cNvSpPr>
          <p:nvPr/>
        </p:nvSpPr>
        <p:spPr>
          <a:xfrm>
            <a:off x="1288995" y="3050775"/>
            <a:ext cx="9284411" cy="13767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solidFill>
                  <a:srgbClr val="4B878B"/>
                </a:solidFill>
                <a:latin typeface="Montserrat" pitchFamily="2" charset="77"/>
                <a:ea typeface="Open Sans" panose="020B0606030504020204" pitchFamily="34" charset="0"/>
                <a:cs typeface="Open Sans" panose="020B0606030504020204" pitchFamily="34" charset="0"/>
              </a:rPr>
              <a:t>If I’m returning to </a:t>
            </a:r>
            <a:r>
              <a:rPr lang="en-US" sz="3200" b="1" dirty="0" err="1">
                <a:solidFill>
                  <a:srgbClr val="4B878B"/>
                </a:solidFill>
                <a:latin typeface="Montserrat" pitchFamily="2" charset="77"/>
                <a:ea typeface="Open Sans" panose="020B0606030504020204" pitchFamily="34" charset="0"/>
                <a:cs typeface="Open Sans" panose="020B0606030504020204" pitchFamily="34" charset="0"/>
              </a:rPr>
              <a:t>CanZell</a:t>
            </a:r>
            <a:r>
              <a:rPr lang="en-US" sz="3200" b="1" dirty="0">
                <a:solidFill>
                  <a:srgbClr val="4B878B"/>
                </a:solidFill>
                <a:latin typeface="Montserrat" pitchFamily="2" charset="77"/>
                <a:ea typeface="Open Sans" panose="020B0606030504020204" pitchFamily="34" charset="0"/>
                <a:cs typeface="Open Sans" panose="020B0606030504020204" pitchFamily="34" charset="0"/>
              </a:rPr>
              <a:t> Realty, can a pick another sponsor?</a:t>
            </a:r>
          </a:p>
        </p:txBody>
      </p:sp>
      <p:sp>
        <p:nvSpPr>
          <p:cNvPr id="11" name="TextBox 10">
            <a:extLst>
              <a:ext uri="{FF2B5EF4-FFF2-40B4-BE49-F238E27FC236}">
                <a16:creationId xmlns:a16="http://schemas.microsoft.com/office/drawing/2014/main" id="{E60A6313-DF41-0B48-9874-17108DDF8B57}"/>
              </a:ext>
            </a:extLst>
          </p:cNvPr>
          <p:cNvSpPr txBox="1"/>
          <p:nvPr/>
        </p:nvSpPr>
        <p:spPr>
          <a:xfrm>
            <a:off x="1288996" y="4291311"/>
            <a:ext cx="9168797" cy="646331"/>
          </a:xfrm>
          <a:prstGeom prst="rect">
            <a:avLst/>
          </a:prstGeom>
          <a:noFill/>
        </p:spPr>
        <p:txBody>
          <a:bodyPr wrap="square" rtlCol="0">
            <a:spAutoFit/>
          </a:bodyPr>
          <a:lstStyle/>
          <a:p>
            <a:r>
              <a:rPr lang="en-US" dirty="0">
                <a:solidFill>
                  <a:srgbClr val="5C5D5D"/>
                </a:solidFill>
                <a:latin typeface="Montserrat" pitchFamily="2" charset="77"/>
              </a:rPr>
              <a:t>If you leave the company for at least six months, you can select a different sponsor upon your return to </a:t>
            </a:r>
            <a:r>
              <a:rPr lang="en-US" dirty="0" err="1">
                <a:solidFill>
                  <a:srgbClr val="5C5D5D"/>
                </a:solidFill>
                <a:latin typeface="Montserrat" pitchFamily="2" charset="77"/>
              </a:rPr>
              <a:t>CanZell</a:t>
            </a:r>
            <a:r>
              <a:rPr lang="en-US" dirty="0">
                <a:solidFill>
                  <a:srgbClr val="5C5D5D"/>
                </a:solidFill>
                <a:latin typeface="Montserrat" pitchFamily="2" charset="77"/>
              </a:rPr>
              <a:t> Realty.</a:t>
            </a:r>
          </a:p>
        </p:txBody>
      </p:sp>
    </p:spTree>
    <p:extLst>
      <p:ext uri="{BB962C8B-B14F-4D97-AF65-F5344CB8AC3E}">
        <p14:creationId xmlns:p14="http://schemas.microsoft.com/office/powerpoint/2010/main" val="13982047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 logo&#10;&#10;Description automatically generated">
            <a:extLst>
              <a:ext uri="{FF2B5EF4-FFF2-40B4-BE49-F238E27FC236}">
                <a16:creationId xmlns:a16="http://schemas.microsoft.com/office/drawing/2014/main" id="{099A9AB1-B71D-424B-AB1A-47781BCF011C}"/>
              </a:ext>
            </a:extLst>
          </p:cNvPr>
          <p:cNvPicPr>
            <a:picLocks noChangeAspect="1"/>
          </p:cNvPicPr>
          <p:nvPr/>
        </p:nvPicPr>
        <p:blipFill>
          <a:blip r:embed="rId2"/>
          <a:stretch>
            <a:fillRect/>
          </a:stretch>
        </p:blipFill>
        <p:spPr>
          <a:xfrm>
            <a:off x="7802270" y="5496785"/>
            <a:ext cx="2486819" cy="1007932"/>
          </a:xfrm>
          <a:prstGeom prst="rect">
            <a:avLst/>
          </a:prstGeom>
        </p:spPr>
      </p:pic>
      <p:sp>
        <p:nvSpPr>
          <p:cNvPr id="7" name="Subtitle 2">
            <a:extLst>
              <a:ext uri="{FF2B5EF4-FFF2-40B4-BE49-F238E27FC236}">
                <a16:creationId xmlns:a16="http://schemas.microsoft.com/office/drawing/2014/main" id="{B3516303-7383-D44B-B877-4816B0D4E85B}"/>
              </a:ext>
            </a:extLst>
          </p:cNvPr>
          <p:cNvSpPr txBox="1">
            <a:spLocks/>
          </p:cNvSpPr>
          <p:nvPr/>
        </p:nvSpPr>
        <p:spPr>
          <a:xfrm>
            <a:off x="7802270" y="857250"/>
            <a:ext cx="3944144" cy="13644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4B878B"/>
                </a:solidFill>
                <a:latin typeface="Montserrat" pitchFamily="2" charset="77"/>
                <a:ea typeface="Open Sans" panose="020B0606030504020204" pitchFamily="34" charset="0"/>
                <a:cs typeface="Open Sans" panose="020B0606030504020204" pitchFamily="34" charset="0"/>
              </a:rPr>
              <a:t>Influencer </a:t>
            </a:r>
          </a:p>
        </p:txBody>
      </p:sp>
      <p:pic>
        <p:nvPicPr>
          <p:cNvPr id="9" name="Picture 8">
            <a:extLst>
              <a:ext uri="{FF2B5EF4-FFF2-40B4-BE49-F238E27FC236}">
                <a16:creationId xmlns:a16="http://schemas.microsoft.com/office/drawing/2014/main" id="{E9BBF30E-F22B-4B47-AC6C-4D2CA2BF89CE}"/>
              </a:ext>
            </a:extLst>
          </p:cNvPr>
          <p:cNvPicPr>
            <a:picLocks noChangeAspect="1"/>
          </p:cNvPicPr>
          <p:nvPr/>
        </p:nvPicPr>
        <p:blipFill>
          <a:blip r:embed="rId3"/>
          <a:srcRect l="9740" r="9740"/>
          <a:stretch/>
        </p:blipFill>
        <p:spPr>
          <a:xfrm>
            <a:off x="0" y="0"/>
            <a:ext cx="7362826" cy="6858000"/>
          </a:xfrm>
          <a:prstGeom prst="rect">
            <a:avLst/>
          </a:prstGeom>
        </p:spPr>
      </p:pic>
      <p:sp>
        <p:nvSpPr>
          <p:cNvPr id="16" name="TextBox 15">
            <a:extLst>
              <a:ext uri="{FF2B5EF4-FFF2-40B4-BE49-F238E27FC236}">
                <a16:creationId xmlns:a16="http://schemas.microsoft.com/office/drawing/2014/main" id="{E54010A1-E61A-5E44-915E-1DF95162942B}"/>
              </a:ext>
            </a:extLst>
          </p:cNvPr>
          <p:cNvSpPr txBox="1"/>
          <p:nvPr/>
        </p:nvSpPr>
        <p:spPr>
          <a:xfrm>
            <a:off x="7802270" y="1526467"/>
            <a:ext cx="3944144" cy="3970318"/>
          </a:xfrm>
          <a:prstGeom prst="rect">
            <a:avLst/>
          </a:prstGeom>
          <a:noFill/>
        </p:spPr>
        <p:txBody>
          <a:bodyPr wrap="square" rtlCol="0">
            <a:spAutoFit/>
          </a:bodyPr>
          <a:lstStyle/>
          <a:p>
            <a:r>
              <a:rPr lang="en-US" dirty="0" err="1">
                <a:solidFill>
                  <a:srgbClr val="5C5D5D"/>
                </a:solidFill>
                <a:latin typeface="Montserrat" pitchFamily="2" charset="77"/>
              </a:rPr>
              <a:t>CanZell</a:t>
            </a:r>
            <a:r>
              <a:rPr lang="en-US" dirty="0">
                <a:solidFill>
                  <a:srgbClr val="5C5D5D"/>
                </a:solidFill>
                <a:latin typeface="Montserrat" pitchFamily="2" charset="77"/>
              </a:rPr>
              <a:t> celebrates all our agents while highlighting those who achieve exceptional sales transaction numbers and exemplify our core values. We recognize agents by offering them the opportunity to earn Influencer status. Influencer status is reserved for those agents who cap and close 30 or more transactions during their anniversary year, teach a class, and operate in alignment with our core values.</a:t>
            </a:r>
          </a:p>
        </p:txBody>
      </p:sp>
    </p:spTree>
    <p:extLst>
      <p:ext uri="{BB962C8B-B14F-4D97-AF65-F5344CB8AC3E}">
        <p14:creationId xmlns:p14="http://schemas.microsoft.com/office/powerpoint/2010/main" val="14100853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73E1690-4F1F-0A49-9ECA-145A83BEFECE}"/>
              </a:ext>
            </a:extLst>
          </p:cNvPr>
          <p:cNvSpPr/>
          <p:nvPr/>
        </p:nvSpPr>
        <p:spPr>
          <a:xfrm>
            <a:off x="0" y="0"/>
            <a:ext cx="12206286" cy="1949450"/>
          </a:xfrm>
          <a:prstGeom prst="rect">
            <a:avLst/>
          </a:prstGeom>
          <a:solidFill>
            <a:srgbClr val="4B8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FA034"/>
              </a:solidFill>
            </a:endParaRPr>
          </a:p>
        </p:txBody>
      </p:sp>
      <p:sp>
        <p:nvSpPr>
          <p:cNvPr id="7" name="Subtitle 2">
            <a:extLst>
              <a:ext uri="{FF2B5EF4-FFF2-40B4-BE49-F238E27FC236}">
                <a16:creationId xmlns:a16="http://schemas.microsoft.com/office/drawing/2014/main" id="{B3516303-7383-D44B-B877-4816B0D4E85B}"/>
              </a:ext>
            </a:extLst>
          </p:cNvPr>
          <p:cNvSpPr txBox="1">
            <a:spLocks/>
          </p:cNvSpPr>
          <p:nvPr/>
        </p:nvSpPr>
        <p:spPr>
          <a:xfrm>
            <a:off x="499261" y="353283"/>
            <a:ext cx="7243993" cy="8429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chemeClr val="bg1"/>
                </a:solidFill>
                <a:latin typeface="Montserrat" pitchFamily="2" charset="77"/>
                <a:ea typeface="Open Sans" panose="020B0606030504020204" pitchFamily="34" charset="0"/>
                <a:cs typeface="Open Sans" panose="020B0606030504020204" pitchFamily="34" charset="0"/>
              </a:rPr>
              <a:t>Influencer</a:t>
            </a:r>
          </a:p>
        </p:txBody>
      </p:sp>
      <p:pic>
        <p:nvPicPr>
          <p:cNvPr id="6" name="Picture 5" descr="Text, logo&#10;&#10;Description automatically generated">
            <a:extLst>
              <a:ext uri="{FF2B5EF4-FFF2-40B4-BE49-F238E27FC236}">
                <a16:creationId xmlns:a16="http://schemas.microsoft.com/office/drawing/2014/main" id="{099A9AB1-B71D-424B-AB1A-47781BCF011C}"/>
              </a:ext>
            </a:extLst>
          </p:cNvPr>
          <p:cNvPicPr>
            <a:picLocks noChangeAspect="1"/>
          </p:cNvPicPr>
          <p:nvPr/>
        </p:nvPicPr>
        <p:blipFill>
          <a:blip r:embed="rId2">
            <a:biLevel thresh="25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9587301" y="452294"/>
            <a:ext cx="2486819" cy="1007932"/>
          </a:xfrm>
          <a:prstGeom prst="rect">
            <a:avLst/>
          </a:prstGeom>
        </p:spPr>
      </p:pic>
      <p:sp>
        <p:nvSpPr>
          <p:cNvPr id="8" name="Subtitle 2">
            <a:extLst>
              <a:ext uri="{FF2B5EF4-FFF2-40B4-BE49-F238E27FC236}">
                <a16:creationId xmlns:a16="http://schemas.microsoft.com/office/drawing/2014/main" id="{10A02CF4-3743-EC48-A0F3-92047095D447}"/>
              </a:ext>
            </a:extLst>
          </p:cNvPr>
          <p:cNvSpPr txBox="1">
            <a:spLocks/>
          </p:cNvSpPr>
          <p:nvPr/>
        </p:nvSpPr>
        <p:spPr>
          <a:xfrm>
            <a:off x="506404" y="956260"/>
            <a:ext cx="7243993" cy="8429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chemeClr val="bg1"/>
                </a:solidFill>
                <a:latin typeface="Montserrat" pitchFamily="2" charset="77"/>
                <a:ea typeface="Open Sans" panose="020B0606030504020204" pitchFamily="34" charset="0"/>
                <a:cs typeface="Open Sans" panose="020B0606030504020204" pitchFamily="34" charset="0"/>
              </a:rPr>
              <a:t>Answers</a:t>
            </a:r>
          </a:p>
        </p:txBody>
      </p:sp>
      <p:sp>
        <p:nvSpPr>
          <p:cNvPr id="10" name="Subtitle 2">
            <a:extLst>
              <a:ext uri="{FF2B5EF4-FFF2-40B4-BE49-F238E27FC236}">
                <a16:creationId xmlns:a16="http://schemas.microsoft.com/office/drawing/2014/main" id="{9D70974F-3FF7-6846-8383-B778CEA4B499}"/>
              </a:ext>
            </a:extLst>
          </p:cNvPr>
          <p:cNvSpPr txBox="1">
            <a:spLocks/>
          </p:cNvSpPr>
          <p:nvPr/>
        </p:nvSpPr>
        <p:spPr>
          <a:xfrm>
            <a:off x="1288995" y="3050775"/>
            <a:ext cx="9284411" cy="13767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solidFill>
                  <a:srgbClr val="4B878B"/>
                </a:solidFill>
                <a:latin typeface="Montserrat" pitchFamily="2" charset="77"/>
                <a:ea typeface="Open Sans" panose="020B0606030504020204" pitchFamily="34" charset="0"/>
                <a:cs typeface="Open Sans" panose="020B0606030504020204" pitchFamily="34" charset="0"/>
              </a:rPr>
              <a:t>When will I be recognized publicly as an Influencer?</a:t>
            </a:r>
          </a:p>
        </p:txBody>
      </p:sp>
      <p:sp>
        <p:nvSpPr>
          <p:cNvPr id="11" name="TextBox 10">
            <a:extLst>
              <a:ext uri="{FF2B5EF4-FFF2-40B4-BE49-F238E27FC236}">
                <a16:creationId xmlns:a16="http://schemas.microsoft.com/office/drawing/2014/main" id="{E60A6313-DF41-0B48-9874-17108DDF8B57}"/>
              </a:ext>
            </a:extLst>
          </p:cNvPr>
          <p:cNvSpPr txBox="1"/>
          <p:nvPr/>
        </p:nvSpPr>
        <p:spPr>
          <a:xfrm>
            <a:off x="1288996" y="4291311"/>
            <a:ext cx="9168797" cy="923330"/>
          </a:xfrm>
          <a:prstGeom prst="rect">
            <a:avLst/>
          </a:prstGeom>
          <a:noFill/>
        </p:spPr>
        <p:txBody>
          <a:bodyPr wrap="square" rtlCol="0">
            <a:spAutoFit/>
          </a:bodyPr>
          <a:lstStyle/>
          <a:p>
            <a:r>
              <a:rPr lang="en-US" dirty="0">
                <a:solidFill>
                  <a:srgbClr val="5C5D5D"/>
                </a:solidFill>
                <a:latin typeface="Montserrat" pitchFamily="2" charset="77"/>
              </a:rPr>
              <a:t>Once you hit Influencer status, you will receive a social media post via email to post on your personal social media sites. We will also post a graphic and congratulations in the company internal Facebook page.</a:t>
            </a:r>
          </a:p>
        </p:txBody>
      </p:sp>
    </p:spTree>
    <p:extLst>
      <p:ext uri="{BB962C8B-B14F-4D97-AF65-F5344CB8AC3E}">
        <p14:creationId xmlns:p14="http://schemas.microsoft.com/office/powerpoint/2010/main" val="37442579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73E1690-4F1F-0A49-9ECA-145A83BEFECE}"/>
              </a:ext>
            </a:extLst>
          </p:cNvPr>
          <p:cNvSpPr/>
          <p:nvPr/>
        </p:nvSpPr>
        <p:spPr>
          <a:xfrm>
            <a:off x="0" y="0"/>
            <a:ext cx="12206286" cy="1949450"/>
          </a:xfrm>
          <a:prstGeom prst="rect">
            <a:avLst/>
          </a:prstGeom>
          <a:solidFill>
            <a:srgbClr val="4B8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FA034"/>
              </a:solidFill>
            </a:endParaRPr>
          </a:p>
        </p:txBody>
      </p:sp>
      <p:sp>
        <p:nvSpPr>
          <p:cNvPr id="7" name="Subtitle 2">
            <a:extLst>
              <a:ext uri="{FF2B5EF4-FFF2-40B4-BE49-F238E27FC236}">
                <a16:creationId xmlns:a16="http://schemas.microsoft.com/office/drawing/2014/main" id="{B3516303-7383-D44B-B877-4816B0D4E85B}"/>
              </a:ext>
            </a:extLst>
          </p:cNvPr>
          <p:cNvSpPr txBox="1">
            <a:spLocks/>
          </p:cNvSpPr>
          <p:nvPr/>
        </p:nvSpPr>
        <p:spPr>
          <a:xfrm>
            <a:off x="499261" y="353283"/>
            <a:ext cx="7243993" cy="8429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chemeClr val="bg1"/>
                </a:solidFill>
                <a:latin typeface="Montserrat" pitchFamily="2" charset="77"/>
                <a:ea typeface="Open Sans" panose="020B0606030504020204" pitchFamily="34" charset="0"/>
                <a:cs typeface="Open Sans" panose="020B0606030504020204" pitchFamily="34" charset="0"/>
              </a:rPr>
              <a:t>Influencer</a:t>
            </a:r>
          </a:p>
        </p:txBody>
      </p:sp>
      <p:pic>
        <p:nvPicPr>
          <p:cNvPr id="6" name="Picture 5" descr="Text, logo&#10;&#10;Description automatically generated">
            <a:extLst>
              <a:ext uri="{FF2B5EF4-FFF2-40B4-BE49-F238E27FC236}">
                <a16:creationId xmlns:a16="http://schemas.microsoft.com/office/drawing/2014/main" id="{099A9AB1-B71D-424B-AB1A-47781BCF011C}"/>
              </a:ext>
            </a:extLst>
          </p:cNvPr>
          <p:cNvPicPr>
            <a:picLocks noChangeAspect="1"/>
          </p:cNvPicPr>
          <p:nvPr/>
        </p:nvPicPr>
        <p:blipFill>
          <a:blip r:embed="rId2">
            <a:biLevel thresh="25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9587301" y="452294"/>
            <a:ext cx="2486819" cy="1007932"/>
          </a:xfrm>
          <a:prstGeom prst="rect">
            <a:avLst/>
          </a:prstGeom>
        </p:spPr>
      </p:pic>
      <p:sp>
        <p:nvSpPr>
          <p:cNvPr id="8" name="Subtitle 2">
            <a:extLst>
              <a:ext uri="{FF2B5EF4-FFF2-40B4-BE49-F238E27FC236}">
                <a16:creationId xmlns:a16="http://schemas.microsoft.com/office/drawing/2014/main" id="{10A02CF4-3743-EC48-A0F3-92047095D447}"/>
              </a:ext>
            </a:extLst>
          </p:cNvPr>
          <p:cNvSpPr txBox="1">
            <a:spLocks/>
          </p:cNvSpPr>
          <p:nvPr/>
        </p:nvSpPr>
        <p:spPr>
          <a:xfrm>
            <a:off x="506404" y="956260"/>
            <a:ext cx="7243993" cy="8429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chemeClr val="bg1"/>
                </a:solidFill>
                <a:latin typeface="Montserrat" pitchFamily="2" charset="77"/>
                <a:ea typeface="Open Sans" panose="020B0606030504020204" pitchFamily="34" charset="0"/>
                <a:cs typeface="Open Sans" panose="020B0606030504020204" pitchFamily="34" charset="0"/>
              </a:rPr>
              <a:t>Answers</a:t>
            </a:r>
          </a:p>
        </p:txBody>
      </p:sp>
      <p:sp>
        <p:nvSpPr>
          <p:cNvPr id="10" name="Subtitle 2">
            <a:extLst>
              <a:ext uri="{FF2B5EF4-FFF2-40B4-BE49-F238E27FC236}">
                <a16:creationId xmlns:a16="http://schemas.microsoft.com/office/drawing/2014/main" id="{9D70974F-3FF7-6846-8383-B778CEA4B499}"/>
              </a:ext>
            </a:extLst>
          </p:cNvPr>
          <p:cNvSpPr txBox="1">
            <a:spLocks/>
          </p:cNvSpPr>
          <p:nvPr/>
        </p:nvSpPr>
        <p:spPr>
          <a:xfrm>
            <a:off x="1288995" y="3050775"/>
            <a:ext cx="9284411" cy="137678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solidFill>
                  <a:srgbClr val="4B878B"/>
                </a:solidFill>
                <a:latin typeface="Montserrat" pitchFamily="2" charset="77"/>
                <a:ea typeface="Open Sans" panose="020B0606030504020204" pitchFamily="34" charset="0"/>
                <a:cs typeface="Open Sans" panose="020B0606030504020204" pitchFamily="34" charset="0"/>
              </a:rPr>
              <a:t>Can I apply production at my former brokerage to </a:t>
            </a:r>
            <a:r>
              <a:rPr lang="en-US" sz="3200" b="1" dirty="0" err="1">
                <a:solidFill>
                  <a:srgbClr val="4B878B"/>
                </a:solidFill>
                <a:latin typeface="Montserrat" pitchFamily="2" charset="77"/>
                <a:ea typeface="Open Sans" panose="020B0606030504020204" pitchFamily="34" charset="0"/>
                <a:cs typeface="Open Sans" panose="020B0606030504020204" pitchFamily="34" charset="0"/>
              </a:rPr>
              <a:t>CanZell</a:t>
            </a:r>
            <a:r>
              <a:rPr lang="en-US" sz="3200" b="1" dirty="0">
                <a:solidFill>
                  <a:srgbClr val="4B878B"/>
                </a:solidFill>
                <a:latin typeface="Montserrat" pitchFamily="2" charset="77"/>
                <a:ea typeface="Open Sans" panose="020B0606030504020204" pitchFamily="34" charset="0"/>
                <a:cs typeface="Open Sans" panose="020B0606030504020204" pitchFamily="34" charset="0"/>
              </a:rPr>
              <a:t> to help me achieve Influencer status?</a:t>
            </a:r>
          </a:p>
        </p:txBody>
      </p:sp>
      <p:sp>
        <p:nvSpPr>
          <p:cNvPr id="11" name="TextBox 10">
            <a:extLst>
              <a:ext uri="{FF2B5EF4-FFF2-40B4-BE49-F238E27FC236}">
                <a16:creationId xmlns:a16="http://schemas.microsoft.com/office/drawing/2014/main" id="{E60A6313-DF41-0B48-9874-17108DDF8B57}"/>
              </a:ext>
            </a:extLst>
          </p:cNvPr>
          <p:cNvSpPr txBox="1"/>
          <p:nvPr/>
        </p:nvSpPr>
        <p:spPr>
          <a:xfrm>
            <a:off x="1288996" y="4291311"/>
            <a:ext cx="9168797" cy="646331"/>
          </a:xfrm>
          <a:prstGeom prst="rect">
            <a:avLst/>
          </a:prstGeom>
          <a:noFill/>
        </p:spPr>
        <p:txBody>
          <a:bodyPr wrap="square" rtlCol="0">
            <a:spAutoFit/>
          </a:bodyPr>
          <a:lstStyle/>
          <a:p>
            <a:r>
              <a:rPr lang="en-US" dirty="0">
                <a:solidFill>
                  <a:srgbClr val="5C5D5D"/>
                </a:solidFill>
                <a:latin typeface="Montserrat" pitchFamily="2" charset="77"/>
              </a:rPr>
              <a:t>When onboarding, you can present your last 12 months production from your previous brokerage to be granted Influencer status. </a:t>
            </a:r>
          </a:p>
        </p:txBody>
      </p:sp>
    </p:spTree>
    <p:extLst>
      <p:ext uri="{BB962C8B-B14F-4D97-AF65-F5344CB8AC3E}">
        <p14:creationId xmlns:p14="http://schemas.microsoft.com/office/powerpoint/2010/main" val="11576209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73E1690-4F1F-0A49-9ECA-145A83BEFECE}"/>
              </a:ext>
            </a:extLst>
          </p:cNvPr>
          <p:cNvSpPr/>
          <p:nvPr/>
        </p:nvSpPr>
        <p:spPr>
          <a:xfrm>
            <a:off x="0" y="0"/>
            <a:ext cx="12206286" cy="1949450"/>
          </a:xfrm>
          <a:prstGeom prst="rect">
            <a:avLst/>
          </a:prstGeom>
          <a:solidFill>
            <a:srgbClr val="4B8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FA034"/>
              </a:solidFill>
            </a:endParaRPr>
          </a:p>
        </p:txBody>
      </p:sp>
      <p:sp>
        <p:nvSpPr>
          <p:cNvPr id="7" name="Subtitle 2">
            <a:extLst>
              <a:ext uri="{FF2B5EF4-FFF2-40B4-BE49-F238E27FC236}">
                <a16:creationId xmlns:a16="http://schemas.microsoft.com/office/drawing/2014/main" id="{B3516303-7383-D44B-B877-4816B0D4E85B}"/>
              </a:ext>
            </a:extLst>
          </p:cNvPr>
          <p:cNvSpPr txBox="1">
            <a:spLocks/>
          </p:cNvSpPr>
          <p:nvPr/>
        </p:nvSpPr>
        <p:spPr>
          <a:xfrm>
            <a:off x="499261" y="353283"/>
            <a:ext cx="7243993" cy="8429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chemeClr val="bg1"/>
                </a:solidFill>
                <a:latin typeface="Montserrat" pitchFamily="2" charset="77"/>
                <a:ea typeface="Open Sans" panose="020B0606030504020204" pitchFamily="34" charset="0"/>
                <a:cs typeface="Open Sans" panose="020B0606030504020204" pitchFamily="34" charset="0"/>
              </a:rPr>
              <a:t>Influencer</a:t>
            </a:r>
          </a:p>
        </p:txBody>
      </p:sp>
      <p:pic>
        <p:nvPicPr>
          <p:cNvPr id="6" name="Picture 5" descr="Text, logo&#10;&#10;Description automatically generated">
            <a:extLst>
              <a:ext uri="{FF2B5EF4-FFF2-40B4-BE49-F238E27FC236}">
                <a16:creationId xmlns:a16="http://schemas.microsoft.com/office/drawing/2014/main" id="{099A9AB1-B71D-424B-AB1A-47781BCF011C}"/>
              </a:ext>
            </a:extLst>
          </p:cNvPr>
          <p:cNvPicPr>
            <a:picLocks noChangeAspect="1"/>
          </p:cNvPicPr>
          <p:nvPr/>
        </p:nvPicPr>
        <p:blipFill>
          <a:blip r:embed="rId2">
            <a:biLevel thresh="25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9587301" y="452294"/>
            <a:ext cx="2486819" cy="1007932"/>
          </a:xfrm>
          <a:prstGeom prst="rect">
            <a:avLst/>
          </a:prstGeom>
        </p:spPr>
      </p:pic>
      <p:sp>
        <p:nvSpPr>
          <p:cNvPr id="8" name="Subtitle 2">
            <a:extLst>
              <a:ext uri="{FF2B5EF4-FFF2-40B4-BE49-F238E27FC236}">
                <a16:creationId xmlns:a16="http://schemas.microsoft.com/office/drawing/2014/main" id="{10A02CF4-3743-EC48-A0F3-92047095D447}"/>
              </a:ext>
            </a:extLst>
          </p:cNvPr>
          <p:cNvSpPr txBox="1">
            <a:spLocks/>
          </p:cNvSpPr>
          <p:nvPr/>
        </p:nvSpPr>
        <p:spPr>
          <a:xfrm>
            <a:off x="506404" y="956260"/>
            <a:ext cx="7243993" cy="8429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chemeClr val="bg1"/>
                </a:solidFill>
                <a:latin typeface="Montserrat" pitchFamily="2" charset="77"/>
                <a:ea typeface="Open Sans" panose="020B0606030504020204" pitchFamily="34" charset="0"/>
                <a:cs typeface="Open Sans" panose="020B0606030504020204" pitchFamily="34" charset="0"/>
              </a:rPr>
              <a:t>Answers</a:t>
            </a:r>
          </a:p>
        </p:txBody>
      </p:sp>
      <p:sp>
        <p:nvSpPr>
          <p:cNvPr id="10" name="Subtitle 2">
            <a:extLst>
              <a:ext uri="{FF2B5EF4-FFF2-40B4-BE49-F238E27FC236}">
                <a16:creationId xmlns:a16="http://schemas.microsoft.com/office/drawing/2014/main" id="{9D70974F-3FF7-6846-8383-B778CEA4B499}"/>
              </a:ext>
            </a:extLst>
          </p:cNvPr>
          <p:cNvSpPr txBox="1">
            <a:spLocks/>
          </p:cNvSpPr>
          <p:nvPr/>
        </p:nvSpPr>
        <p:spPr>
          <a:xfrm>
            <a:off x="1288995" y="3050775"/>
            <a:ext cx="9284411" cy="137678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solidFill>
                  <a:srgbClr val="4B878B"/>
                </a:solidFill>
                <a:latin typeface="Montserrat" pitchFamily="2" charset="77"/>
                <a:ea typeface="Open Sans" panose="020B0606030504020204" pitchFamily="34" charset="0"/>
                <a:cs typeface="Open Sans" panose="020B0606030504020204" pitchFamily="34" charset="0"/>
              </a:rPr>
              <a:t>Can I pay the company commission cap upfront so I can become an Influencer faster?</a:t>
            </a:r>
          </a:p>
        </p:txBody>
      </p:sp>
      <p:sp>
        <p:nvSpPr>
          <p:cNvPr id="11" name="TextBox 10">
            <a:extLst>
              <a:ext uri="{FF2B5EF4-FFF2-40B4-BE49-F238E27FC236}">
                <a16:creationId xmlns:a16="http://schemas.microsoft.com/office/drawing/2014/main" id="{E60A6313-DF41-0B48-9874-17108DDF8B57}"/>
              </a:ext>
            </a:extLst>
          </p:cNvPr>
          <p:cNvSpPr txBox="1"/>
          <p:nvPr/>
        </p:nvSpPr>
        <p:spPr>
          <a:xfrm>
            <a:off x="1288996" y="4291311"/>
            <a:ext cx="9168797" cy="646331"/>
          </a:xfrm>
          <a:prstGeom prst="rect">
            <a:avLst/>
          </a:prstGeom>
          <a:noFill/>
        </p:spPr>
        <p:txBody>
          <a:bodyPr wrap="square" rtlCol="0">
            <a:spAutoFit/>
          </a:bodyPr>
          <a:lstStyle/>
          <a:p>
            <a:r>
              <a:rPr lang="en-US" dirty="0">
                <a:solidFill>
                  <a:srgbClr val="5C5D5D"/>
                </a:solidFill>
                <a:latin typeface="Montserrat" pitchFamily="2" charset="77"/>
              </a:rPr>
              <a:t>Every agent must pay their cap by contributing 20% of their Total Gross Income per transaction. You are not able to pay more or out of pocket.</a:t>
            </a:r>
          </a:p>
        </p:txBody>
      </p:sp>
    </p:spTree>
    <p:extLst>
      <p:ext uri="{BB962C8B-B14F-4D97-AF65-F5344CB8AC3E}">
        <p14:creationId xmlns:p14="http://schemas.microsoft.com/office/powerpoint/2010/main" val="11696355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73E1690-4F1F-0A49-9ECA-145A83BEFECE}"/>
              </a:ext>
            </a:extLst>
          </p:cNvPr>
          <p:cNvSpPr/>
          <p:nvPr/>
        </p:nvSpPr>
        <p:spPr>
          <a:xfrm>
            <a:off x="0" y="0"/>
            <a:ext cx="12206286" cy="1949450"/>
          </a:xfrm>
          <a:prstGeom prst="rect">
            <a:avLst/>
          </a:prstGeom>
          <a:solidFill>
            <a:srgbClr val="4B8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FA034"/>
              </a:solidFill>
            </a:endParaRPr>
          </a:p>
        </p:txBody>
      </p:sp>
      <p:sp>
        <p:nvSpPr>
          <p:cNvPr id="7" name="Subtitle 2">
            <a:extLst>
              <a:ext uri="{FF2B5EF4-FFF2-40B4-BE49-F238E27FC236}">
                <a16:creationId xmlns:a16="http://schemas.microsoft.com/office/drawing/2014/main" id="{B3516303-7383-D44B-B877-4816B0D4E85B}"/>
              </a:ext>
            </a:extLst>
          </p:cNvPr>
          <p:cNvSpPr txBox="1">
            <a:spLocks/>
          </p:cNvSpPr>
          <p:nvPr/>
        </p:nvSpPr>
        <p:spPr>
          <a:xfrm>
            <a:off x="499261" y="353283"/>
            <a:ext cx="7243993" cy="8429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chemeClr val="bg1"/>
                </a:solidFill>
                <a:latin typeface="Montserrat" pitchFamily="2" charset="77"/>
                <a:ea typeface="Open Sans" panose="020B0606030504020204" pitchFamily="34" charset="0"/>
                <a:cs typeface="Open Sans" panose="020B0606030504020204" pitchFamily="34" charset="0"/>
              </a:rPr>
              <a:t>Exclusivity</a:t>
            </a:r>
          </a:p>
        </p:txBody>
      </p:sp>
      <p:pic>
        <p:nvPicPr>
          <p:cNvPr id="6" name="Picture 5" descr="Text, logo&#10;&#10;Description automatically generated">
            <a:extLst>
              <a:ext uri="{FF2B5EF4-FFF2-40B4-BE49-F238E27FC236}">
                <a16:creationId xmlns:a16="http://schemas.microsoft.com/office/drawing/2014/main" id="{099A9AB1-B71D-424B-AB1A-47781BCF011C}"/>
              </a:ext>
            </a:extLst>
          </p:cNvPr>
          <p:cNvPicPr>
            <a:picLocks noChangeAspect="1"/>
          </p:cNvPicPr>
          <p:nvPr/>
        </p:nvPicPr>
        <p:blipFill>
          <a:blip r:embed="rId2">
            <a:biLevel thresh="25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9587301" y="452294"/>
            <a:ext cx="2486819" cy="1007932"/>
          </a:xfrm>
          <a:prstGeom prst="rect">
            <a:avLst/>
          </a:prstGeom>
        </p:spPr>
      </p:pic>
      <p:sp>
        <p:nvSpPr>
          <p:cNvPr id="8" name="Subtitle 2">
            <a:extLst>
              <a:ext uri="{FF2B5EF4-FFF2-40B4-BE49-F238E27FC236}">
                <a16:creationId xmlns:a16="http://schemas.microsoft.com/office/drawing/2014/main" id="{10A02CF4-3743-EC48-A0F3-92047095D447}"/>
              </a:ext>
            </a:extLst>
          </p:cNvPr>
          <p:cNvSpPr txBox="1">
            <a:spLocks/>
          </p:cNvSpPr>
          <p:nvPr/>
        </p:nvSpPr>
        <p:spPr>
          <a:xfrm>
            <a:off x="506404" y="956260"/>
            <a:ext cx="7243993" cy="8429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chemeClr val="bg1"/>
                </a:solidFill>
                <a:latin typeface="Montserrat" pitchFamily="2" charset="77"/>
                <a:ea typeface="Open Sans" panose="020B0606030504020204" pitchFamily="34" charset="0"/>
                <a:cs typeface="Open Sans" panose="020B0606030504020204" pitchFamily="34" charset="0"/>
              </a:rPr>
              <a:t>Answers</a:t>
            </a:r>
          </a:p>
        </p:txBody>
      </p:sp>
      <p:sp>
        <p:nvSpPr>
          <p:cNvPr id="10" name="Subtitle 2">
            <a:extLst>
              <a:ext uri="{FF2B5EF4-FFF2-40B4-BE49-F238E27FC236}">
                <a16:creationId xmlns:a16="http://schemas.microsoft.com/office/drawing/2014/main" id="{9D70974F-3FF7-6846-8383-B778CEA4B499}"/>
              </a:ext>
            </a:extLst>
          </p:cNvPr>
          <p:cNvSpPr txBox="1">
            <a:spLocks/>
          </p:cNvSpPr>
          <p:nvPr/>
        </p:nvSpPr>
        <p:spPr>
          <a:xfrm>
            <a:off x="1288995" y="2740609"/>
            <a:ext cx="9284411" cy="13767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solidFill>
                  <a:srgbClr val="4B878B"/>
                </a:solidFill>
                <a:latin typeface="Montserrat" pitchFamily="2" charset="77"/>
                <a:ea typeface="Open Sans" panose="020B0606030504020204" pitchFamily="34" charset="0"/>
                <a:cs typeface="Open Sans" panose="020B0606030504020204" pitchFamily="34" charset="0"/>
              </a:rPr>
              <a:t>I want exclusive rights to an entire state, how do I get that?</a:t>
            </a:r>
          </a:p>
        </p:txBody>
      </p:sp>
      <p:sp>
        <p:nvSpPr>
          <p:cNvPr id="11" name="TextBox 10">
            <a:extLst>
              <a:ext uri="{FF2B5EF4-FFF2-40B4-BE49-F238E27FC236}">
                <a16:creationId xmlns:a16="http://schemas.microsoft.com/office/drawing/2014/main" id="{E60A6313-DF41-0B48-9874-17108DDF8B57}"/>
              </a:ext>
            </a:extLst>
          </p:cNvPr>
          <p:cNvSpPr txBox="1"/>
          <p:nvPr/>
        </p:nvSpPr>
        <p:spPr>
          <a:xfrm>
            <a:off x="1288996" y="3787216"/>
            <a:ext cx="9168797" cy="2308324"/>
          </a:xfrm>
          <a:prstGeom prst="rect">
            <a:avLst/>
          </a:prstGeom>
          <a:noFill/>
        </p:spPr>
        <p:txBody>
          <a:bodyPr wrap="square" rtlCol="0">
            <a:spAutoFit/>
          </a:bodyPr>
          <a:lstStyle/>
          <a:p>
            <a:r>
              <a:rPr lang="en-US" dirty="0">
                <a:solidFill>
                  <a:srgbClr val="5C5D5D"/>
                </a:solidFill>
                <a:latin typeface="Montserrat" pitchFamily="2" charset="77"/>
              </a:rPr>
              <a:t>There are no exclusive rights to a state, which is a really great thing because everyone can sponsor agents in every state, growing their revenue share!</a:t>
            </a:r>
          </a:p>
          <a:p>
            <a:endParaRPr lang="en-US" dirty="0">
              <a:solidFill>
                <a:srgbClr val="5C5D5D"/>
              </a:solidFill>
              <a:latin typeface="Montserrat" pitchFamily="2" charset="77"/>
            </a:endParaRPr>
          </a:p>
          <a:p>
            <a:r>
              <a:rPr lang="en-US" dirty="0">
                <a:solidFill>
                  <a:srgbClr val="5C5D5D"/>
                </a:solidFill>
                <a:latin typeface="Montserrat" pitchFamily="2" charset="77"/>
              </a:rPr>
              <a:t>Each state does have a designated broker, that oversees all agents and all Managing Broker’s in a state. They receive 3% of the company dollar of any circle they are the Managing Broker of, and 1% of the company dollar of any circle they are overseeing the Managing Broker. </a:t>
            </a:r>
          </a:p>
          <a:p>
            <a:endParaRPr lang="en-US" dirty="0">
              <a:solidFill>
                <a:srgbClr val="5C5D5D"/>
              </a:solidFill>
              <a:latin typeface="Montserrat" pitchFamily="2" charset="77"/>
            </a:endParaRPr>
          </a:p>
        </p:txBody>
      </p:sp>
    </p:spTree>
    <p:extLst>
      <p:ext uri="{BB962C8B-B14F-4D97-AF65-F5344CB8AC3E}">
        <p14:creationId xmlns:p14="http://schemas.microsoft.com/office/powerpoint/2010/main" val="42514790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73E1690-4F1F-0A49-9ECA-145A83BEFECE}"/>
              </a:ext>
            </a:extLst>
          </p:cNvPr>
          <p:cNvSpPr/>
          <p:nvPr/>
        </p:nvSpPr>
        <p:spPr>
          <a:xfrm>
            <a:off x="0" y="0"/>
            <a:ext cx="12206286" cy="1949450"/>
          </a:xfrm>
          <a:prstGeom prst="rect">
            <a:avLst/>
          </a:prstGeom>
          <a:solidFill>
            <a:srgbClr val="4B8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FA034"/>
              </a:solidFill>
            </a:endParaRPr>
          </a:p>
        </p:txBody>
      </p:sp>
      <p:sp>
        <p:nvSpPr>
          <p:cNvPr id="7" name="Subtitle 2">
            <a:extLst>
              <a:ext uri="{FF2B5EF4-FFF2-40B4-BE49-F238E27FC236}">
                <a16:creationId xmlns:a16="http://schemas.microsoft.com/office/drawing/2014/main" id="{B3516303-7383-D44B-B877-4816B0D4E85B}"/>
              </a:ext>
            </a:extLst>
          </p:cNvPr>
          <p:cNvSpPr txBox="1">
            <a:spLocks/>
          </p:cNvSpPr>
          <p:nvPr/>
        </p:nvSpPr>
        <p:spPr>
          <a:xfrm>
            <a:off x="499261" y="353283"/>
            <a:ext cx="7243993" cy="8429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chemeClr val="bg1"/>
                </a:solidFill>
                <a:latin typeface="Montserrat" pitchFamily="2" charset="77"/>
                <a:ea typeface="Open Sans" panose="020B0606030504020204" pitchFamily="34" charset="0"/>
                <a:cs typeface="Open Sans" panose="020B0606030504020204" pitchFamily="34" charset="0"/>
              </a:rPr>
              <a:t>Circle Leader</a:t>
            </a:r>
          </a:p>
        </p:txBody>
      </p:sp>
      <p:pic>
        <p:nvPicPr>
          <p:cNvPr id="6" name="Picture 5" descr="Text, logo&#10;&#10;Description automatically generated">
            <a:extLst>
              <a:ext uri="{FF2B5EF4-FFF2-40B4-BE49-F238E27FC236}">
                <a16:creationId xmlns:a16="http://schemas.microsoft.com/office/drawing/2014/main" id="{099A9AB1-B71D-424B-AB1A-47781BCF011C}"/>
              </a:ext>
            </a:extLst>
          </p:cNvPr>
          <p:cNvPicPr>
            <a:picLocks noChangeAspect="1"/>
          </p:cNvPicPr>
          <p:nvPr/>
        </p:nvPicPr>
        <p:blipFill>
          <a:blip r:embed="rId2">
            <a:biLevel thresh="25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9587301" y="452294"/>
            <a:ext cx="2486819" cy="1007932"/>
          </a:xfrm>
          <a:prstGeom prst="rect">
            <a:avLst/>
          </a:prstGeom>
        </p:spPr>
      </p:pic>
      <p:sp>
        <p:nvSpPr>
          <p:cNvPr id="8" name="Subtitle 2">
            <a:extLst>
              <a:ext uri="{FF2B5EF4-FFF2-40B4-BE49-F238E27FC236}">
                <a16:creationId xmlns:a16="http://schemas.microsoft.com/office/drawing/2014/main" id="{10A02CF4-3743-EC48-A0F3-92047095D447}"/>
              </a:ext>
            </a:extLst>
          </p:cNvPr>
          <p:cNvSpPr txBox="1">
            <a:spLocks/>
          </p:cNvSpPr>
          <p:nvPr/>
        </p:nvSpPr>
        <p:spPr>
          <a:xfrm>
            <a:off x="506404" y="956260"/>
            <a:ext cx="7243993" cy="8429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chemeClr val="bg1"/>
                </a:solidFill>
                <a:latin typeface="Montserrat" pitchFamily="2" charset="77"/>
                <a:ea typeface="Open Sans" panose="020B0606030504020204" pitchFamily="34" charset="0"/>
                <a:cs typeface="Open Sans" panose="020B0606030504020204" pitchFamily="34" charset="0"/>
              </a:rPr>
              <a:t>Answers</a:t>
            </a:r>
          </a:p>
        </p:txBody>
      </p:sp>
      <p:sp>
        <p:nvSpPr>
          <p:cNvPr id="10" name="Subtitle 2">
            <a:extLst>
              <a:ext uri="{FF2B5EF4-FFF2-40B4-BE49-F238E27FC236}">
                <a16:creationId xmlns:a16="http://schemas.microsoft.com/office/drawing/2014/main" id="{9D70974F-3FF7-6846-8383-B778CEA4B499}"/>
              </a:ext>
            </a:extLst>
          </p:cNvPr>
          <p:cNvSpPr txBox="1">
            <a:spLocks/>
          </p:cNvSpPr>
          <p:nvPr/>
        </p:nvSpPr>
        <p:spPr>
          <a:xfrm>
            <a:off x="1288995" y="3050775"/>
            <a:ext cx="9284411" cy="137678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solidFill>
                  <a:srgbClr val="4B878B"/>
                </a:solidFill>
                <a:latin typeface="Montserrat" pitchFamily="2" charset="77"/>
                <a:ea typeface="Open Sans" panose="020B0606030504020204" pitchFamily="34" charset="0"/>
                <a:cs typeface="Open Sans" panose="020B0606030504020204" pitchFamily="34" charset="0"/>
              </a:rPr>
              <a:t>If I am a circle leader, do I have to recruit every person in my circle, or will you send me people to add to my circle?</a:t>
            </a:r>
          </a:p>
        </p:txBody>
      </p:sp>
      <p:sp>
        <p:nvSpPr>
          <p:cNvPr id="11" name="TextBox 10">
            <a:extLst>
              <a:ext uri="{FF2B5EF4-FFF2-40B4-BE49-F238E27FC236}">
                <a16:creationId xmlns:a16="http://schemas.microsoft.com/office/drawing/2014/main" id="{E60A6313-DF41-0B48-9874-17108DDF8B57}"/>
              </a:ext>
            </a:extLst>
          </p:cNvPr>
          <p:cNvSpPr txBox="1"/>
          <p:nvPr/>
        </p:nvSpPr>
        <p:spPr>
          <a:xfrm>
            <a:off x="1288996" y="4291311"/>
            <a:ext cx="9168797" cy="923330"/>
          </a:xfrm>
          <a:prstGeom prst="rect">
            <a:avLst/>
          </a:prstGeom>
          <a:noFill/>
        </p:spPr>
        <p:txBody>
          <a:bodyPr wrap="square" rtlCol="0">
            <a:spAutoFit/>
          </a:bodyPr>
          <a:lstStyle/>
          <a:p>
            <a:r>
              <a:rPr lang="en-US" dirty="0">
                <a:solidFill>
                  <a:srgbClr val="5C5D5D"/>
                </a:solidFill>
                <a:latin typeface="Montserrat" pitchFamily="2" charset="77"/>
              </a:rPr>
              <a:t>As a circle leader, you have the ability to sponsor and add as many agents to your circle as you want. If a recruiter or another agent sponsors an agent in your area, they will also send them to your circle.</a:t>
            </a:r>
          </a:p>
        </p:txBody>
      </p:sp>
    </p:spTree>
    <p:extLst>
      <p:ext uri="{BB962C8B-B14F-4D97-AF65-F5344CB8AC3E}">
        <p14:creationId xmlns:p14="http://schemas.microsoft.com/office/powerpoint/2010/main" val="4034764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 logo&#10;&#10;Description automatically generated">
            <a:extLst>
              <a:ext uri="{FF2B5EF4-FFF2-40B4-BE49-F238E27FC236}">
                <a16:creationId xmlns:a16="http://schemas.microsoft.com/office/drawing/2014/main" id="{099A9AB1-B71D-424B-AB1A-47781BCF011C}"/>
              </a:ext>
            </a:extLst>
          </p:cNvPr>
          <p:cNvPicPr>
            <a:picLocks noChangeAspect="1"/>
          </p:cNvPicPr>
          <p:nvPr/>
        </p:nvPicPr>
        <p:blipFill>
          <a:blip r:embed="rId2"/>
          <a:stretch>
            <a:fillRect/>
          </a:stretch>
        </p:blipFill>
        <p:spPr>
          <a:xfrm>
            <a:off x="7802270" y="5496785"/>
            <a:ext cx="2486819" cy="1007932"/>
          </a:xfrm>
          <a:prstGeom prst="rect">
            <a:avLst/>
          </a:prstGeom>
        </p:spPr>
      </p:pic>
      <p:sp>
        <p:nvSpPr>
          <p:cNvPr id="7" name="Subtitle 2">
            <a:extLst>
              <a:ext uri="{FF2B5EF4-FFF2-40B4-BE49-F238E27FC236}">
                <a16:creationId xmlns:a16="http://schemas.microsoft.com/office/drawing/2014/main" id="{B3516303-7383-D44B-B877-4816B0D4E85B}"/>
              </a:ext>
            </a:extLst>
          </p:cNvPr>
          <p:cNvSpPr txBox="1">
            <a:spLocks/>
          </p:cNvSpPr>
          <p:nvPr/>
        </p:nvSpPr>
        <p:spPr>
          <a:xfrm>
            <a:off x="7802270" y="857250"/>
            <a:ext cx="3944144" cy="13644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4B878B"/>
                </a:solidFill>
                <a:latin typeface="Montserrat" pitchFamily="2" charset="77"/>
                <a:ea typeface="Open Sans" panose="020B0606030504020204" pitchFamily="34" charset="0"/>
                <a:cs typeface="Open Sans" panose="020B0606030504020204" pitchFamily="34" charset="0"/>
              </a:rPr>
              <a:t>Getting help</a:t>
            </a:r>
          </a:p>
        </p:txBody>
      </p:sp>
      <p:pic>
        <p:nvPicPr>
          <p:cNvPr id="9" name="Picture 8">
            <a:extLst>
              <a:ext uri="{FF2B5EF4-FFF2-40B4-BE49-F238E27FC236}">
                <a16:creationId xmlns:a16="http://schemas.microsoft.com/office/drawing/2014/main" id="{E9BBF30E-F22B-4B47-AC6C-4D2CA2BF89CE}"/>
              </a:ext>
            </a:extLst>
          </p:cNvPr>
          <p:cNvPicPr>
            <a:picLocks noChangeAspect="1"/>
          </p:cNvPicPr>
          <p:nvPr/>
        </p:nvPicPr>
        <p:blipFill>
          <a:blip r:embed="rId3"/>
          <a:srcRect t="15071" b="15071"/>
          <a:stretch/>
        </p:blipFill>
        <p:spPr>
          <a:xfrm>
            <a:off x="0" y="0"/>
            <a:ext cx="7362826" cy="6858000"/>
          </a:xfrm>
          <a:prstGeom prst="rect">
            <a:avLst/>
          </a:prstGeom>
        </p:spPr>
      </p:pic>
      <p:sp>
        <p:nvSpPr>
          <p:cNvPr id="16" name="TextBox 15">
            <a:extLst>
              <a:ext uri="{FF2B5EF4-FFF2-40B4-BE49-F238E27FC236}">
                <a16:creationId xmlns:a16="http://schemas.microsoft.com/office/drawing/2014/main" id="{E54010A1-E61A-5E44-915E-1DF95162942B}"/>
              </a:ext>
            </a:extLst>
          </p:cNvPr>
          <p:cNvSpPr txBox="1"/>
          <p:nvPr/>
        </p:nvSpPr>
        <p:spPr>
          <a:xfrm>
            <a:off x="7802270" y="1526467"/>
            <a:ext cx="3944144" cy="3970318"/>
          </a:xfrm>
          <a:prstGeom prst="rect">
            <a:avLst/>
          </a:prstGeom>
          <a:noFill/>
        </p:spPr>
        <p:txBody>
          <a:bodyPr wrap="square" rtlCol="0">
            <a:spAutoFit/>
          </a:bodyPr>
          <a:lstStyle/>
          <a:p>
            <a:r>
              <a:rPr lang="en-US" dirty="0">
                <a:solidFill>
                  <a:srgbClr val="5C5D5D"/>
                </a:solidFill>
                <a:latin typeface="Montserrat" pitchFamily="2" charset="77"/>
              </a:rPr>
              <a:t>BOA: </a:t>
            </a:r>
          </a:p>
          <a:p>
            <a:r>
              <a:rPr lang="en-US" dirty="0" err="1">
                <a:solidFill>
                  <a:srgbClr val="4B878B"/>
                </a:solidFill>
                <a:latin typeface="Montserrat" pitchFamily="2" charset="77"/>
              </a:rPr>
              <a:t>boaall@canzell.com</a:t>
            </a:r>
            <a:endParaRPr lang="en-US" dirty="0">
              <a:solidFill>
                <a:srgbClr val="4B878B"/>
              </a:solidFill>
              <a:latin typeface="Montserrat" pitchFamily="2" charset="77"/>
            </a:endParaRPr>
          </a:p>
          <a:p>
            <a:r>
              <a:rPr lang="en-US" dirty="0">
                <a:solidFill>
                  <a:srgbClr val="5C5D5D"/>
                </a:solidFill>
                <a:latin typeface="Montserrat" pitchFamily="2" charset="77"/>
              </a:rPr>
              <a:t>Technical Help: </a:t>
            </a:r>
          </a:p>
          <a:p>
            <a:r>
              <a:rPr lang="en-US" dirty="0" err="1">
                <a:solidFill>
                  <a:srgbClr val="4B878B"/>
                </a:solidFill>
                <a:latin typeface="Montserrat" pitchFamily="2" charset="77"/>
              </a:rPr>
              <a:t>help@canzell.com</a:t>
            </a:r>
            <a:endParaRPr lang="en-US" dirty="0">
              <a:solidFill>
                <a:srgbClr val="4B878B"/>
              </a:solidFill>
              <a:latin typeface="Montserrat" pitchFamily="2" charset="77"/>
            </a:endParaRPr>
          </a:p>
          <a:p>
            <a:r>
              <a:rPr lang="en-US" dirty="0">
                <a:solidFill>
                  <a:srgbClr val="5C5D5D"/>
                </a:solidFill>
                <a:latin typeface="Montserrat" pitchFamily="2" charset="77"/>
              </a:rPr>
              <a:t>Transactions: </a:t>
            </a:r>
          </a:p>
          <a:p>
            <a:r>
              <a:rPr lang="en-US" dirty="0" err="1">
                <a:solidFill>
                  <a:srgbClr val="4B878B"/>
                </a:solidFill>
                <a:latin typeface="Montserrat" pitchFamily="2" charset="77"/>
              </a:rPr>
              <a:t>transactions@canzell.com</a:t>
            </a:r>
            <a:endParaRPr lang="en-US" dirty="0">
              <a:solidFill>
                <a:srgbClr val="4B878B"/>
              </a:solidFill>
              <a:latin typeface="Montserrat" pitchFamily="2" charset="77"/>
            </a:endParaRPr>
          </a:p>
          <a:p>
            <a:r>
              <a:rPr lang="en-US" dirty="0">
                <a:solidFill>
                  <a:srgbClr val="5C5D5D"/>
                </a:solidFill>
                <a:latin typeface="Montserrat" pitchFamily="2" charset="77"/>
              </a:rPr>
              <a:t>Billing, Commissions, and Accounting Help: </a:t>
            </a:r>
          </a:p>
          <a:p>
            <a:r>
              <a:rPr lang="en-US" dirty="0" err="1">
                <a:solidFill>
                  <a:srgbClr val="4B878B"/>
                </a:solidFill>
                <a:latin typeface="Montserrat" pitchFamily="2" charset="77"/>
              </a:rPr>
              <a:t>accounting@canzell.com</a:t>
            </a:r>
            <a:endParaRPr lang="en-US" dirty="0">
              <a:solidFill>
                <a:srgbClr val="4B878B"/>
              </a:solidFill>
              <a:latin typeface="Montserrat" pitchFamily="2" charset="77"/>
            </a:endParaRPr>
          </a:p>
          <a:p>
            <a:r>
              <a:rPr lang="en-US" dirty="0">
                <a:solidFill>
                  <a:srgbClr val="5C5D5D"/>
                </a:solidFill>
                <a:latin typeface="Montserrat" pitchFamily="2" charset="77"/>
              </a:rPr>
              <a:t>Revenue Share: </a:t>
            </a:r>
          </a:p>
          <a:p>
            <a:r>
              <a:rPr lang="en-US" dirty="0" err="1">
                <a:solidFill>
                  <a:srgbClr val="4B878B"/>
                </a:solidFill>
                <a:latin typeface="Montserrat" pitchFamily="2" charset="77"/>
              </a:rPr>
              <a:t>revshare@canzell.com</a:t>
            </a:r>
            <a:endParaRPr lang="en-US" dirty="0">
              <a:solidFill>
                <a:srgbClr val="4B878B"/>
              </a:solidFill>
              <a:latin typeface="Montserrat" pitchFamily="2" charset="77"/>
            </a:endParaRPr>
          </a:p>
          <a:p>
            <a:r>
              <a:rPr lang="en-US" dirty="0" err="1">
                <a:solidFill>
                  <a:srgbClr val="5C5D5D"/>
                </a:solidFill>
                <a:latin typeface="Montserrat" pitchFamily="2" charset="77"/>
              </a:rPr>
              <a:t>OptionTrax</a:t>
            </a:r>
            <a:r>
              <a:rPr lang="en-US" dirty="0">
                <a:solidFill>
                  <a:srgbClr val="5C5D5D"/>
                </a:solidFill>
                <a:latin typeface="Montserrat" pitchFamily="2" charset="77"/>
              </a:rPr>
              <a:t>: </a:t>
            </a:r>
          </a:p>
          <a:p>
            <a:r>
              <a:rPr lang="en-US" dirty="0" err="1">
                <a:solidFill>
                  <a:srgbClr val="4B878B"/>
                </a:solidFill>
                <a:latin typeface="Montserrat" pitchFamily="2" charset="77"/>
              </a:rPr>
              <a:t>support@optiontrax.com</a:t>
            </a:r>
            <a:endParaRPr lang="en-US" dirty="0">
              <a:solidFill>
                <a:srgbClr val="4B878B"/>
              </a:solidFill>
              <a:latin typeface="Montserrat" pitchFamily="2" charset="77"/>
            </a:endParaRPr>
          </a:p>
          <a:p>
            <a:endParaRPr lang="en-US" dirty="0" err="1">
              <a:solidFill>
                <a:srgbClr val="5C5D5D"/>
              </a:solidFill>
              <a:latin typeface="Montserrat" pitchFamily="2" charset="77"/>
            </a:endParaRPr>
          </a:p>
        </p:txBody>
      </p:sp>
    </p:spTree>
    <p:extLst>
      <p:ext uri="{BB962C8B-B14F-4D97-AF65-F5344CB8AC3E}">
        <p14:creationId xmlns:p14="http://schemas.microsoft.com/office/powerpoint/2010/main" val="36914771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34A64767-32FC-9642-8248-C9C07EE96A8E}"/>
              </a:ext>
            </a:extLst>
          </p:cNvPr>
          <p:cNvSpPr/>
          <p:nvPr/>
        </p:nvSpPr>
        <p:spPr>
          <a:xfrm>
            <a:off x="1569027" y="4852555"/>
            <a:ext cx="1361209" cy="1361209"/>
          </a:xfrm>
          <a:prstGeom prst="ellipse">
            <a:avLst/>
          </a:prstGeom>
          <a:solidFill>
            <a:srgbClr val="4B8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a:extLst>
              <a:ext uri="{FF2B5EF4-FFF2-40B4-BE49-F238E27FC236}">
                <a16:creationId xmlns:a16="http://schemas.microsoft.com/office/drawing/2014/main" id="{B3516303-7383-D44B-B877-4816B0D4E85B}"/>
              </a:ext>
            </a:extLst>
          </p:cNvPr>
          <p:cNvSpPr txBox="1">
            <a:spLocks/>
          </p:cNvSpPr>
          <p:nvPr/>
        </p:nvSpPr>
        <p:spPr>
          <a:xfrm>
            <a:off x="499262" y="857249"/>
            <a:ext cx="3944144" cy="27289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4B878B"/>
                </a:solidFill>
                <a:latin typeface="Montserrat" pitchFamily="2" charset="77"/>
                <a:ea typeface="Open Sans" panose="020B0606030504020204" pitchFamily="34" charset="0"/>
                <a:cs typeface="Open Sans" panose="020B0606030504020204" pitchFamily="34" charset="0"/>
              </a:rPr>
              <a:t>Ready to jump in?</a:t>
            </a:r>
          </a:p>
        </p:txBody>
      </p:sp>
      <p:pic>
        <p:nvPicPr>
          <p:cNvPr id="9" name="Picture 8">
            <a:extLst>
              <a:ext uri="{FF2B5EF4-FFF2-40B4-BE49-F238E27FC236}">
                <a16:creationId xmlns:a16="http://schemas.microsoft.com/office/drawing/2014/main" id="{E9BBF30E-F22B-4B47-AC6C-4D2CA2BF89CE}"/>
              </a:ext>
            </a:extLst>
          </p:cNvPr>
          <p:cNvPicPr>
            <a:picLocks noChangeAspect="1"/>
          </p:cNvPicPr>
          <p:nvPr/>
        </p:nvPicPr>
        <p:blipFill>
          <a:blip r:embed="rId2"/>
          <a:srcRect t="18952" b="18952"/>
          <a:stretch/>
        </p:blipFill>
        <p:spPr>
          <a:xfrm>
            <a:off x="4829174" y="0"/>
            <a:ext cx="7362826" cy="6858000"/>
          </a:xfrm>
          <a:prstGeom prst="rect">
            <a:avLst/>
          </a:prstGeom>
        </p:spPr>
      </p:pic>
      <p:sp>
        <p:nvSpPr>
          <p:cNvPr id="16" name="TextBox 15">
            <a:extLst>
              <a:ext uri="{FF2B5EF4-FFF2-40B4-BE49-F238E27FC236}">
                <a16:creationId xmlns:a16="http://schemas.microsoft.com/office/drawing/2014/main" id="{E54010A1-E61A-5E44-915E-1DF95162942B}"/>
              </a:ext>
            </a:extLst>
          </p:cNvPr>
          <p:cNvSpPr txBox="1"/>
          <p:nvPr/>
        </p:nvSpPr>
        <p:spPr>
          <a:xfrm>
            <a:off x="499262" y="2382177"/>
            <a:ext cx="3944144" cy="1754326"/>
          </a:xfrm>
          <a:prstGeom prst="rect">
            <a:avLst/>
          </a:prstGeom>
          <a:noFill/>
        </p:spPr>
        <p:txBody>
          <a:bodyPr wrap="square" rtlCol="0">
            <a:spAutoFit/>
          </a:bodyPr>
          <a:lstStyle/>
          <a:p>
            <a:r>
              <a:rPr lang="en-US" dirty="0">
                <a:solidFill>
                  <a:srgbClr val="5C5D5D"/>
                </a:solidFill>
                <a:latin typeface="Montserrat" pitchFamily="2" charset="77"/>
              </a:rPr>
              <a:t>Go to </a:t>
            </a:r>
            <a:r>
              <a:rPr lang="en-US" b="1" dirty="0">
                <a:solidFill>
                  <a:srgbClr val="4B878B"/>
                </a:solidFill>
                <a:latin typeface="Montserrat" pitchFamily="2" charset="77"/>
              </a:rPr>
              <a:t>JOINCANZELL.COM</a:t>
            </a:r>
            <a:r>
              <a:rPr lang="en-US" dirty="0">
                <a:solidFill>
                  <a:srgbClr val="5C5D5D"/>
                </a:solidFill>
                <a:latin typeface="Montserrat" pitchFamily="2" charset="77"/>
              </a:rPr>
              <a:t> and click on the red tab that says, ‘Onboard Now’. Click on ‘Agent Join Now’. Fill out the application, it doesn’t take long at all. </a:t>
            </a:r>
          </a:p>
        </p:txBody>
      </p:sp>
      <p:sp>
        <p:nvSpPr>
          <p:cNvPr id="8" name="Subtitle 2">
            <a:extLst>
              <a:ext uri="{FF2B5EF4-FFF2-40B4-BE49-F238E27FC236}">
                <a16:creationId xmlns:a16="http://schemas.microsoft.com/office/drawing/2014/main" id="{4E5D84AB-F7B9-744D-AE54-38A9623E76BB}"/>
              </a:ext>
            </a:extLst>
          </p:cNvPr>
          <p:cNvSpPr txBox="1">
            <a:spLocks/>
          </p:cNvSpPr>
          <p:nvPr/>
        </p:nvSpPr>
        <p:spPr>
          <a:xfrm>
            <a:off x="2035165" y="5210981"/>
            <a:ext cx="872337" cy="7897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chemeClr val="bg1"/>
                </a:solidFill>
                <a:latin typeface="Montserrat" pitchFamily="2" charset="77"/>
                <a:ea typeface="Open Sans" panose="020B0606030504020204" pitchFamily="34" charset="0"/>
                <a:cs typeface="Open Sans" panose="020B0606030504020204" pitchFamily="34" charset="0"/>
              </a:rPr>
              <a:t>1</a:t>
            </a:r>
          </a:p>
        </p:txBody>
      </p:sp>
    </p:spTree>
    <p:extLst>
      <p:ext uri="{BB962C8B-B14F-4D97-AF65-F5344CB8AC3E}">
        <p14:creationId xmlns:p14="http://schemas.microsoft.com/office/powerpoint/2010/main" val="1052321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9BBF30E-F22B-4B47-AC6C-4D2CA2BF89CE}"/>
              </a:ext>
            </a:extLst>
          </p:cNvPr>
          <p:cNvPicPr>
            <a:picLocks noChangeAspect="1"/>
          </p:cNvPicPr>
          <p:nvPr/>
        </p:nvPicPr>
        <p:blipFill rotWithShape="1">
          <a:blip r:embed="rId2"/>
          <a:srcRect l="10372" r="29232"/>
          <a:stretch/>
        </p:blipFill>
        <p:spPr>
          <a:xfrm>
            <a:off x="0" y="0"/>
            <a:ext cx="7362826" cy="6858000"/>
          </a:xfrm>
          <a:prstGeom prst="rect">
            <a:avLst/>
          </a:prstGeom>
        </p:spPr>
      </p:pic>
      <p:sp>
        <p:nvSpPr>
          <p:cNvPr id="8" name="TextBox 7">
            <a:extLst>
              <a:ext uri="{FF2B5EF4-FFF2-40B4-BE49-F238E27FC236}">
                <a16:creationId xmlns:a16="http://schemas.microsoft.com/office/drawing/2014/main" id="{B7E8A5F8-D06D-8342-8190-2E94A1C500B5}"/>
              </a:ext>
            </a:extLst>
          </p:cNvPr>
          <p:cNvSpPr txBox="1"/>
          <p:nvPr/>
        </p:nvSpPr>
        <p:spPr>
          <a:xfrm>
            <a:off x="7802269" y="2221705"/>
            <a:ext cx="4163307" cy="3970318"/>
          </a:xfrm>
          <a:prstGeom prst="rect">
            <a:avLst/>
          </a:prstGeom>
          <a:noFill/>
        </p:spPr>
        <p:txBody>
          <a:bodyPr wrap="square" rtlCol="0">
            <a:spAutoFit/>
          </a:bodyPr>
          <a:lstStyle/>
          <a:p>
            <a:r>
              <a:rPr lang="en-US" b="1" dirty="0">
                <a:solidFill>
                  <a:srgbClr val="5C5D5D"/>
                </a:solidFill>
                <a:latin typeface="Montserrat" pitchFamily="2" charset="77"/>
              </a:rPr>
              <a:t>Is </a:t>
            </a:r>
            <a:r>
              <a:rPr lang="en-US" b="1" dirty="0" err="1">
                <a:solidFill>
                  <a:srgbClr val="5C5D5D"/>
                </a:solidFill>
                <a:latin typeface="Montserrat" pitchFamily="2" charset="77"/>
              </a:rPr>
              <a:t>CanZell</a:t>
            </a:r>
            <a:r>
              <a:rPr lang="en-US" b="1" dirty="0">
                <a:solidFill>
                  <a:srgbClr val="5C5D5D"/>
                </a:solidFill>
                <a:latin typeface="Montserrat" pitchFamily="2" charset="77"/>
              </a:rPr>
              <a:t> Realty Sustainable?</a:t>
            </a:r>
          </a:p>
          <a:p>
            <a:endParaRPr lang="en-US" dirty="0">
              <a:solidFill>
                <a:srgbClr val="5C5D5D"/>
              </a:solidFill>
              <a:latin typeface="Montserrat" pitchFamily="2" charset="77"/>
            </a:endParaRPr>
          </a:p>
          <a:p>
            <a:endParaRPr lang="en-US" dirty="0">
              <a:solidFill>
                <a:srgbClr val="5C5D5D"/>
              </a:solidFill>
              <a:latin typeface="Montserrat" pitchFamily="2" charset="77"/>
            </a:endParaRPr>
          </a:p>
          <a:p>
            <a:r>
              <a:rPr lang="en-US" dirty="0">
                <a:solidFill>
                  <a:srgbClr val="5C5D5D"/>
                </a:solidFill>
                <a:latin typeface="Montserrat" pitchFamily="2" charset="77"/>
              </a:rPr>
              <a:t>A question a lot of agents have when they come across </a:t>
            </a:r>
            <a:r>
              <a:rPr lang="en-US" dirty="0" err="1">
                <a:solidFill>
                  <a:srgbClr val="5C5D5D"/>
                </a:solidFill>
                <a:latin typeface="Montserrat" pitchFamily="2" charset="77"/>
              </a:rPr>
              <a:t>CanZell</a:t>
            </a:r>
            <a:r>
              <a:rPr lang="en-US" dirty="0">
                <a:solidFill>
                  <a:srgbClr val="5C5D5D"/>
                </a:solidFill>
                <a:latin typeface="Montserrat" pitchFamily="2" charset="77"/>
              </a:rPr>
              <a:t> Realty is if the company is sustainable. Because </a:t>
            </a:r>
            <a:r>
              <a:rPr lang="en-US" dirty="0" err="1">
                <a:solidFill>
                  <a:srgbClr val="5C5D5D"/>
                </a:solidFill>
                <a:latin typeface="Montserrat" pitchFamily="2" charset="77"/>
              </a:rPr>
              <a:t>CanZell</a:t>
            </a:r>
            <a:r>
              <a:rPr lang="en-US" dirty="0">
                <a:solidFill>
                  <a:srgbClr val="5C5D5D"/>
                </a:solidFill>
                <a:latin typeface="Montserrat" pitchFamily="2" charset="77"/>
              </a:rPr>
              <a:t> Realty gives so much back to agents with Revenue Share, stock compensation, and lead generation tools, many agents wonder if the </a:t>
            </a:r>
            <a:r>
              <a:rPr lang="en-US" dirty="0" err="1">
                <a:solidFill>
                  <a:srgbClr val="5C5D5D"/>
                </a:solidFill>
                <a:latin typeface="Montserrat" pitchFamily="2" charset="77"/>
              </a:rPr>
              <a:t>CanZell</a:t>
            </a:r>
            <a:r>
              <a:rPr lang="en-US" dirty="0">
                <a:solidFill>
                  <a:srgbClr val="5C5D5D"/>
                </a:solidFill>
                <a:latin typeface="Montserrat" pitchFamily="2" charset="77"/>
              </a:rPr>
              <a:t> Realty business model can last into the future. </a:t>
            </a:r>
          </a:p>
        </p:txBody>
      </p:sp>
      <p:pic>
        <p:nvPicPr>
          <p:cNvPr id="10" name="Picture 9" descr="Text, logo&#10;&#10;Description automatically generated">
            <a:extLst>
              <a:ext uri="{FF2B5EF4-FFF2-40B4-BE49-F238E27FC236}">
                <a16:creationId xmlns:a16="http://schemas.microsoft.com/office/drawing/2014/main" id="{36BECEB7-060F-1742-97E8-2744B638EB3F}"/>
              </a:ext>
            </a:extLst>
          </p:cNvPr>
          <p:cNvPicPr>
            <a:picLocks noChangeAspect="1"/>
          </p:cNvPicPr>
          <p:nvPr/>
        </p:nvPicPr>
        <p:blipFill>
          <a:blip r:embed="rId3"/>
          <a:stretch>
            <a:fillRect/>
          </a:stretch>
        </p:blipFill>
        <p:spPr>
          <a:xfrm>
            <a:off x="7802270" y="872533"/>
            <a:ext cx="2486819" cy="1007932"/>
          </a:xfrm>
          <a:prstGeom prst="rect">
            <a:avLst/>
          </a:prstGeom>
        </p:spPr>
      </p:pic>
    </p:spTree>
    <p:extLst>
      <p:ext uri="{BB962C8B-B14F-4D97-AF65-F5344CB8AC3E}">
        <p14:creationId xmlns:p14="http://schemas.microsoft.com/office/powerpoint/2010/main" val="745687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B3516303-7383-D44B-B877-4816B0D4E85B}"/>
              </a:ext>
            </a:extLst>
          </p:cNvPr>
          <p:cNvSpPr txBox="1">
            <a:spLocks/>
          </p:cNvSpPr>
          <p:nvPr/>
        </p:nvSpPr>
        <p:spPr>
          <a:xfrm>
            <a:off x="499262" y="857249"/>
            <a:ext cx="3944144" cy="27289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4B878B"/>
                </a:solidFill>
                <a:latin typeface="Montserrat" pitchFamily="2" charset="77"/>
                <a:ea typeface="Open Sans" panose="020B0606030504020204" pitchFamily="34" charset="0"/>
                <a:cs typeface="Open Sans" panose="020B0606030504020204" pitchFamily="34" charset="0"/>
              </a:rPr>
              <a:t>Ready to jump in?</a:t>
            </a:r>
          </a:p>
        </p:txBody>
      </p:sp>
      <p:pic>
        <p:nvPicPr>
          <p:cNvPr id="9" name="Picture 8">
            <a:extLst>
              <a:ext uri="{FF2B5EF4-FFF2-40B4-BE49-F238E27FC236}">
                <a16:creationId xmlns:a16="http://schemas.microsoft.com/office/drawing/2014/main" id="{E9BBF30E-F22B-4B47-AC6C-4D2CA2BF89CE}"/>
              </a:ext>
            </a:extLst>
          </p:cNvPr>
          <p:cNvPicPr>
            <a:picLocks noChangeAspect="1"/>
          </p:cNvPicPr>
          <p:nvPr/>
        </p:nvPicPr>
        <p:blipFill>
          <a:blip r:embed="rId2"/>
          <a:srcRect t="18952" b="18952"/>
          <a:stretch/>
        </p:blipFill>
        <p:spPr>
          <a:xfrm>
            <a:off x="4829174" y="0"/>
            <a:ext cx="7362826" cy="6858000"/>
          </a:xfrm>
          <a:prstGeom prst="rect">
            <a:avLst/>
          </a:prstGeom>
        </p:spPr>
      </p:pic>
      <p:sp>
        <p:nvSpPr>
          <p:cNvPr id="16" name="TextBox 15">
            <a:extLst>
              <a:ext uri="{FF2B5EF4-FFF2-40B4-BE49-F238E27FC236}">
                <a16:creationId xmlns:a16="http://schemas.microsoft.com/office/drawing/2014/main" id="{E54010A1-E61A-5E44-915E-1DF95162942B}"/>
              </a:ext>
            </a:extLst>
          </p:cNvPr>
          <p:cNvSpPr txBox="1"/>
          <p:nvPr/>
        </p:nvSpPr>
        <p:spPr>
          <a:xfrm>
            <a:off x="499262" y="2382177"/>
            <a:ext cx="3944144" cy="2308324"/>
          </a:xfrm>
          <a:prstGeom prst="rect">
            <a:avLst/>
          </a:prstGeom>
          <a:noFill/>
        </p:spPr>
        <p:txBody>
          <a:bodyPr wrap="square" rtlCol="0">
            <a:spAutoFit/>
          </a:bodyPr>
          <a:lstStyle/>
          <a:p>
            <a:r>
              <a:rPr lang="en-US" dirty="0">
                <a:solidFill>
                  <a:srgbClr val="5C5D5D"/>
                </a:solidFill>
                <a:latin typeface="Montserrat" pitchFamily="2" charset="77"/>
              </a:rPr>
              <a:t>Once you have completed the application, </a:t>
            </a:r>
            <a:r>
              <a:rPr lang="en-US" dirty="0" err="1">
                <a:solidFill>
                  <a:srgbClr val="5C5D5D"/>
                </a:solidFill>
                <a:latin typeface="Montserrat" pitchFamily="2" charset="77"/>
              </a:rPr>
              <a:t>CanZell</a:t>
            </a:r>
            <a:r>
              <a:rPr lang="en-US" dirty="0">
                <a:solidFill>
                  <a:srgbClr val="5C5D5D"/>
                </a:solidFill>
                <a:latin typeface="Montserrat" pitchFamily="2" charset="77"/>
              </a:rPr>
              <a:t> Realty will send you the independent contract agreement. You will sign this electronically and name your sponsor at the very end. </a:t>
            </a:r>
          </a:p>
          <a:p>
            <a:endParaRPr lang="en-US" dirty="0">
              <a:solidFill>
                <a:srgbClr val="5C5D5D"/>
              </a:solidFill>
              <a:latin typeface="Montserrat" pitchFamily="2" charset="77"/>
            </a:endParaRPr>
          </a:p>
        </p:txBody>
      </p:sp>
      <p:sp>
        <p:nvSpPr>
          <p:cNvPr id="5" name="Oval 4">
            <a:extLst>
              <a:ext uri="{FF2B5EF4-FFF2-40B4-BE49-F238E27FC236}">
                <a16:creationId xmlns:a16="http://schemas.microsoft.com/office/drawing/2014/main" id="{7A9E9ABC-F042-0246-9E28-0C8B07C376F2}"/>
              </a:ext>
            </a:extLst>
          </p:cNvPr>
          <p:cNvSpPr/>
          <p:nvPr/>
        </p:nvSpPr>
        <p:spPr>
          <a:xfrm>
            <a:off x="1569027" y="4852555"/>
            <a:ext cx="1361209" cy="1361209"/>
          </a:xfrm>
          <a:prstGeom prst="ellipse">
            <a:avLst/>
          </a:prstGeom>
          <a:solidFill>
            <a:srgbClr val="4B8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2">
            <a:extLst>
              <a:ext uri="{FF2B5EF4-FFF2-40B4-BE49-F238E27FC236}">
                <a16:creationId xmlns:a16="http://schemas.microsoft.com/office/drawing/2014/main" id="{95CA1991-C6E8-3B4D-B91C-D7EB90CECB06}"/>
              </a:ext>
            </a:extLst>
          </p:cNvPr>
          <p:cNvSpPr txBox="1">
            <a:spLocks/>
          </p:cNvSpPr>
          <p:nvPr/>
        </p:nvSpPr>
        <p:spPr>
          <a:xfrm>
            <a:off x="2024774" y="5210981"/>
            <a:ext cx="872337" cy="7897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chemeClr val="bg1"/>
                </a:solidFill>
                <a:latin typeface="Montserrat" pitchFamily="2" charset="77"/>
                <a:ea typeface="Open Sans" panose="020B0606030504020204" pitchFamily="34" charset="0"/>
                <a:cs typeface="Open Sans" panose="020B0606030504020204" pitchFamily="34" charset="0"/>
              </a:rPr>
              <a:t>2</a:t>
            </a:r>
          </a:p>
        </p:txBody>
      </p:sp>
    </p:spTree>
    <p:extLst>
      <p:ext uri="{BB962C8B-B14F-4D97-AF65-F5344CB8AC3E}">
        <p14:creationId xmlns:p14="http://schemas.microsoft.com/office/powerpoint/2010/main" val="16108862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B3516303-7383-D44B-B877-4816B0D4E85B}"/>
              </a:ext>
            </a:extLst>
          </p:cNvPr>
          <p:cNvSpPr txBox="1">
            <a:spLocks/>
          </p:cNvSpPr>
          <p:nvPr/>
        </p:nvSpPr>
        <p:spPr>
          <a:xfrm>
            <a:off x="499262" y="857249"/>
            <a:ext cx="3944144" cy="27289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4B878B"/>
                </a:solidFill>
                <a:latin typeface="Montserrat" pitchFamily="2" charset="77"/>
                <a:ea typeface="Open Sans" panose="020B0606030504020204" pitchFamily="34" charset="0"/>
                <a:cs typeface="Open Sans" panose="020B0606030504020204" pitchFamily="34" charset="0"/>
              </a:rPr>
              <a:t>Ready to jump in?</a:t>
            </a:r>
          </a:p>
        </p:txBody>
      </p:sp>
      <p:pic>
        <p:nvPicPr>
          <p:cNvPr id="9" name="Picture 8">
            <a:extLst>
              <a:ext uri="{FF2B5EF4-FFF2-40B4-BE49-F238E27FC236}">
                <a16:creationId xmlns:a16="http://schemas.microsoft.com/office/drawing/2014/main" id="{E9BBF30E-F22B-4B47-AC6C-4D2CA2BF89CE}"/>
              </a:ext>
            </a:extLst>
          </p:cNvPr>
          <p:cNvPicPr>
            <a:picLocks noChangeAspect="1"/>
          </p:cNvPicPr>
          <p:nvPr/>
        </p:nvPicPr>
        <p:blipFill>
          <a:blip r:embed="rId2"/>
          <a:srcRect t="18952" b="18952"/>
          <a:stretch/>
        </p:blipFill>
        <p:spPr>
          <a:xfrm>
            <a:off x="4829174" y="0"/>
            <a:ext cx="7362826" cy="6858000"/>
          </a:xfrm>
          <a:prstGeom prst="rect">
            <a:avLst/>
          </a:prstGeom>
        </p:spPr>
      </p:pic>
      <p:sp>
        <p:nvSpPr>
          <p:cNvPr id="16" name="TextBox 15">
            <a:extLst>
              <a:ext uri="{FF2B5EF4-FFF2-40B4-BE49-F238E27FC236}">
                <a16:creationId xmlns:a16="http://schemas.microsoft.com/office/drawing/2014/main" id="{E54010A1-E61A-5E44-915E-1DF95162942B}"/>
              </a:ext>
            </a:extLst>
          </p:cNvPr>
          <p:cNvSpPr txBox="1"/>
          <p:nvPr/>
        </p:nvSpPr>
        <p:spPr>
          <a:xfrm>
            <a:off x="499262" y="2382177"/>
            <a:ext cx="3944144" cy="1477328"/>
          </a:xfrm>
          <a:prstGeom prst="rect">
            <a:avLst/>
          </a:prstGeom>
          <a:noFill/>
        </p:spPr>
        <p:txBody>
          <a:bodyPr wrap="square" rtlCol="0">
            <a:spAutoFit/>
          </a:bodyPr>
          <a:lstStyle/>
          <a:p>
            <a:r>
              <a:rPr lang="en-US" dirty="0">
                <a:solidFill>
                  <a:srgbClr val="5C5D5D"/>
                </a:solidFill>
                <a:latin typeface="Montserrat" pitchFamily="2" charset="77"/>
              </a:rPr>
              <a:t>Upon completion, you will receive an email from or administrative team letting you know how to transfer your state license over to </a:t>
            </a:r>
            <a:r>
              <a:rPr lang="en-US" dirty="0" err="1">
                <a:solidFill>
                  <a:srgbClr val="5C5D5D"/>
                </a:solidFill>
                <a:latin typeface="Montserrat" pitchFamily="2" charset="77"/>
              </a:rPr>
              <a:t>CanZell</a:t>
            </a:r>
            <a:r>
              <a:rPr lang="en-US" dirty="0">
                <a:solidFill>
                  <a:srgbClr val="5C5D5D"/>
                </a:solidFill>
                <a:latin typeface="Montserrat" pitchFamily="2" charset="77"/>
              </a:rPr>
              <a:t> Realty. </a:t>
            </a:r>
          </a:p>
        </p:txBody>
      </p:sp>
      <p:sp>
        <p:nvSpPr>
          <p:cNvPr id="5" name="Oval 4">
            <a:extLst>
              <a:ext uri="{FF2B5EF4-FFF2-40B4-BE49-F238E27FC236}">
                <a16:creationId xmlns:a16="http://schemas.microsoft.com/office/drawing/2014/main" id="{61EA1C34-93D8-1E47-A513-44B311787A25}"/>
              </a:ext>
            </a:extLst>
          </p:cNvPr>
          <p:cNvSpPr/>
          <p:nvPr/>
        </p:nvSpPr>
        <p:spPr>
          <a:xfrm>
            <a:off x="1569027" y="4852555"/>
            <a:ext cx="1361209" cy="1361209"/>
          </a:xfrm>
          <a:prstGeom prst="ellipse">
            <a:avLst/>
          </a:prstGeom>
          <a:solidFill>
            <a:srgbClr val="4B8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2">
            <a:extLst>
              <a:ext uri="{FF2B5EF4-FFF2-40B4-BE49-F238E27FC236}">
                <a16:creationId xmlns:a16="http://schemas.microsoft.com/office/drawing/2014/main" id="{641DDE05-7C69-9C47-87D3-9AF4D99BD4EA}"/>
              </a:ext>
            </a:extLst>
          </p:cNvPr>
          <p:cNvSpPr txBox="1">
            <a:spLocks/>
          </p:cNvSpPr>
          <p:nvPr/>
        </p:nvSpPr>
        <p:spPr>
          <a:xfrm>
            <a:off x="2024774" y="5210981"/>
            <a:ext cx="872337" cy="7897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chemeClr val="bg1"/>
                </a:solidFill>
                <a:latin typeface="Montserrat" pitchFamily="2" charset="77"/>
                <a:ea typeface="Open Sans" panose="020B0606030504020204" pitchFamily="34" charset="0"/>
                <a:cs typeface="Open Sans" panose="020B0606030504020204" pitchFamily="34" charset="0"/>
              </a:rPr>
              <a:t>3</a:t>
            </a:r>
          </a:p>
        </p:txBody>
      </p:sp>
    </p:spTree>
    <p:extLst>
      <p:ext uri="{BB962C8B-B14F-4D97-AF65-F5344CB8AC3E}">
        <p14:creationId xmlns:p14="http://schemas.microsoft.com/office/powerpoint/2010/main" val="16054651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1AFCD14-6DD4-8041-94CF-136F452C793E}"/>
              </a:ext>
              <a:ext uri="{C183D7F6-B498-43B3-948B-1728B52AA6E4}">
                <adec:decorative xmlns:adec="http://schemas.microsoft.com/office/drawing/2017/decorative" val="1"/>
              </a:ext>
            </a:extLst>
          </p:cNvPr>
          <p:cNvPicPr>
            <a:picLocks noChangeAspect="1"/>
          </p:cNvPicPr>
          <p:nvPr/>
        </p:nvPicPr>
        <p:blipFill rotWithShape="1">
          <a:blip r:embed="rId2"/>
          <a:srcRect l="18929" t="34907" r="7316" b="2862"/>
          <a:stretch/>
        </p:blipFill>
        <p:spPr>
          <a:xfrm>
            <a:off x="0" y="0"/>
            <a:ext cx="12192000" cy="6857999"/>
          </a:xfrm>
          <a:prstGeom prst="rect">
            <a:avLst/>
          </a:prstGeom>
        </p:spPr>
      </p:pic>
      <p:pic>
        <p:nvPicPr>
          <p:cNvPr id="7" name="Picture 6" descr="Text, logo&#10;&#10;Description automatically generated">
            <a:extLst>
              <a:ext uri="{FF2B5EF4-FFF2-40B4-BE49-F238E27FC236}">
                <a16:creationId xmlns:a16="http://schemas.microsoft.com/office/drawing/2014/main" id="{CDDF9FC3-C672-FB41-9C80-D2A2E15C1ECC}"/>
              </a:ext>
            </a:extLst>
          </p:cNvPr>
          <p:cNvPicPr>
            <a:picLocks noChangeAspect="1"/>
          </p:cNvPicPr>
          <p:nvPr/>
        </p:nvPicPr>
        <p:blipFill>
          <a:blip r:embed="rId3"/>
          <a:stretch>
            <a:fillRect/>
          </a:stretch>
        </p:blipFill>
        <p:spPr>
          <a:xfrm>
            <a:off x="541938" y="242400"/>
            <a:ext cx="4021138" cy="1629806"/>
          </a:xfrm>
          <a:prstGeom prst="rect">
            <a:avLst/>
          </a:prstGeom>
        </p:spPr>
      </p:pic>
      <p:sp>
        <p:nvSpPr>
          <p:cNvPr id="10" name="Rectangle 9">
            <a:extLst>
              <a:ext uri="{FF2B5EF4-FFF2-40B4-BE49-F238E27FC236}">
                <a16:creationId xmlns:a16="http://schemas.microsoft.com/office/drawing/2014/main" id="{21A2D31C-7ABE-7845-8A21-03406DD60678}"/>
              </a:ext>
            </a:extLst>
          </p:cNvPr>
          <p:cNvSpPr/>
          <p:nvPr/>
        </p:nvSpPr>
        <p:spPr>
          <a:xfrm>
            <a:off x="4829174" y="0"/>
            <a:ext cx="7401328" cy="1949450"/>
          </a:xfrm>
          <a:prstGeom prst="rect">
            <a:avLst/>
          </a:prstGeom>
          <a:solidFill>
            <a:srgbClr val="4B8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5D3D0"/>
              </a:solidFill>
            </a:endParaRPr>
          </a:p>
        </p:txBody>
      </p:sp>
      <p:sp>
        <p:nvSpPr>
          <p:cNvPr id="11" name="TextBox 10">
            <a:extLst>
              <a:ext uri="{FF2B5EF4-FFF2-40B4-BE49-F238E27FC236}">
                <a16:creationId xmlns:a16="http://schemas.microsoft.com/office/drawing/2014/main" id="{6929FB62-43E1-124F-B7FD-1B38B15A07D6}"/>
              </a:ext>
            </a:extLst>
          </p:cNvPr>
          <p:cNvSpPr txBox="1"/>
          <p:nvPr/>
        </p:nvSpPr>
        <p:spPr>
          <a:xfrm>
            <a:off x="6797275" y="472528"/>
            <a:ext cx="3451586" cy="646331"/>
          </a:xfrm>
          <a:prstGeom prst="rect">
            <a:avLst/>
          </a:prstGeom>
          <a:noFill/>
        </p:spPr>
        <p:txBody>
          <a:bodyPr wrap="none" rtlCol="0">
            <a:spAutoFit/>
          </a:bodyPr>
          <a:lstStyle/>
          <a:p>
            <a:pPr algn="ctr"/>
            <a:r>
              <a:rPr lang="en-US" sz="3600" b="1" dirty="0">
                <a:solidFill>
                  <a:schemeClr val="bg1"/>
                </a:solidFill>
                <a:latin typeface="Montserrat" pitchFamily="2" charset="77"/>
              </a:rPr>
              <a:t>LEARN MORE</a:t>
            </a:r>
          </a:p>
        </p:txBody>
      </p:sp>
      <p:sp>
        <p:nvSpPr>
          <p:cNvPr id="12" name="TextBox 11">
            <a:extLst>
              <a:ext uri="{FF2B5EF4-FFF2-40B4-BE49-F238E27FC236}">
                <a16:creationId xmlns:a16="http://schemas.microsoft.com/office/drawing/2014/main" id="{3454B58C-8D17-0846-B388-BB8C0136B2B9}"/>
              </a:ext>
            </a:extLst>
          </p:cNvPr>
          <p:cNvSpPr txBox="1"/>
          <p:nvPr/>
        </p:nvSpPr>
        <p:spPr>
          <a:xfrm>
            <a:off x="6903875" y="1057303"/>
            <a:ext cx="3238387" cy="461665"/>
          </a:xfrm>
          <a:prstGeom prst="rect">
            <a:avLst/>
          </a:prstGeom>
          <a:noFill/>
        </p:spPr>
        <p:txBody>
          <a:bodyPr wrap="none" rtlCol="0">
            <a:spAutoFit/>
          </a:bodyPr>
          <a:lstStyle/>
          <a:p>
            <a:pPr algn="ctr"/>
            <a:r>
              <a:rPr lang="en-US" sz="2400" dirty="0">
                <a:solidFill>
                  <a:schemeClr val="bg1"/>
                </a:solidFill>
                <a:latin typeface="Montserrat" pitchFamily="2" charset="77"/>
              </a:rPr>
              <a:t>JOINCANZELL.COM</a:t>
            </a:r>
          </a:p>
        </p:txBody>
      </p:sp>
    </p:spTree>
    <p:extLst>
      <p:ext uri="{BB962C8B-B14F-4D97-AF65-F5344CB8AC3E}">
        <p14:creationId xmlns:p14="http://schemas.microsoft.com/office/powerpoint/2010/main" val="3435664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9BBF30E-F22B-4B47-AC6C-4D2CA2BF89CE}"/>
              </a:ext>
            </a:extLst>
          </p:cNvPr>
          <p:cNvPicPr>
            <a:picLocks noChangeAspect="1"/>
          </p:cNvPicPr>
          <p:nvPr/>
        </p:nvPicPr>
        <p:blipFill rotWithShape="1">
          <a:blip r:embed="rId2"/>
          <a:srcRect l="10372" r="29232"/>
          <a:stretch/>
        </p:blipFill>
        <p:spPr>
          <a:xfrm>
            <a:off x="0" y="0"/>
            <a:ext cx="7362826" cy="6858000"/>
          </a:xfrm>
          <a:prstGeom prst="rect">
            <a:avLst/>
          </a:prstGeom>
        </p:spPr>
      </p:pic>
      <p:sp>
        <p:nvSpPr>
          <p:cNvPr id="8" name="TextBox 7">
            <a:extLst>
              <a:ext uri="{FF2B5EF4-FFF2-40B4-BE49-F238E27FC236}">
                <a16:creationId xmlns:a16="http://schemas.microsoft.com/office/drawing/2014/main" id="{B7E8A5F8-D06D-8342-8190-2E94A1C500B5}"/>
              </a:ext>
            </a:extLst>
          </p:cNvPr>
          <p:cNvSpPr txBox="1"/>
          <p:nvPr/>
        </p:nvSpPr>
        <p:spPr>
          <a:xfrm>
            <a:off x="7802269" y="2221705"/>
            <a:ext cx="4163307" cy="3970318"/>
          </a:xfrm>
          <a:prstGeom prst="rect">
            <a:avLst/>
          </a:prstGeom>
          <a:noFill/>
        </p:spPr>
        <p:txBody>
          <a:bodyPr wrap="square" rtlCol="0">
            <a:spAutoFit/>
          </a:bodyPr>
          <a:lstStyle/>
          <a:p>
            <a:r>
              <a:rPr lang="en-US" b="1" dirty="0">
                <a:solidFill>
                  <a:srgbClr val="5C5D5D"/>
                </a:solidFill>
                <a:latin typeface="Montserrat" pitchFamily="2" charset="77"/>
              </a:rPr>
              <a:t>Is </a:t>
            </a:r>
            <a:r>
              <a:rPr lang="en-US" b="1" dirty="0" err="1">
                <a:solidFill>
                  <a:srgbClr val="5C5D5D"/>
                </a:solidFill>
                <a:latin typeface="Montserrat" pitchFamily="2" charset="77"/>
              </a:rPr>
              <a:t>CanZell</a:t>
            </a:r>
            <a:r>
              <a:rPr lang="en-US" b="1" dirty="0">
                <a:solidFill>
                  <a:srgbClr val="5C5D5D"/>
                </a:solidFill>
                <a:latin typeface="Montserrat" pitchFamily="2" charset="77"/>
              </a:rPr>
              <a:t> Realty Sustainable?</a:t>
            </a:r>
          </a:p>
          <a:p>
            <a:endParaRPr lang="en-US" dirty="0">
              <a:solidFill>
                <a:srgbClr val="5C5D5D"/>
              </a:solidFill>
              <a:latin typeface="Montserrat" pitchFamily="2" charset="77"/>
            </a:endParaRPr>
          </a:p>
          <a:p>
            <a:endParaRPr lang="en-US" dirty="0">
              <a:solidFill>
                <a:srgbClr val="5C5D5D"/>
              </a:solidFill>
              <a:latin typeface="Montserrat" pitchFamily="2" charset="77"/>
            </a:endParaRPr>
          </a:p>
          <a:p>
            <a:r>
              <a:rPr lang="en-US" dirty="0">
                <a:solidFill>
                  <a:srgbClr val="5C5D5D"/>
                </a:solidFill>
                <a:latin typeface="Montserrat" pitchFamily="2" charset="77"/>
              </a:rPr>
              <a:t>Our revenue share model pays out 85% of the company dollar back to agents, 11% to leadership and 10% to the charity of the client’s choice, allowing for the other 14% go towards overhead, technology and profit. Because </a:t>
            </a:r>
            <a:r>
              <a:rPr lang="en-US" dirty="0" err="1">
                <a:solidFill>
                  <a:srgbClr val="5C5D5D"/>
                </a:solidFill>
                <a:latin typeface="Montserrat" pitchFamily="2" charset="77"/>
              </a:rPr>
              <a:t>CanZell</a:t>
            </a:r>
            <a:r>
              <a:rPr lang="en-US" dirty="0">
                <a:solidFill>
                  <a:srgbClr val="5C5D5D"/>
                </a:solidFill>
                <a:latin typeface="Montserrat" pitchFamily="2" charset="77"/>
              </a:rPr>
              <a:t> Realty has no physical brick and mortar offices, the overhead is substantially less than comparable brokerages. </a:t>
            </a:r>
          </a:p>
        </p:txBody>
      </p:sp>
      <p:pic>
        <p:nvPicPr>
          <p:cNvPr id="10" name="Picture 9" descr="Text, logo&#10;&#10;Description automatically generated">
            <a:extLst>
              <a:ext uri="{FF2B5EF4-FFF2-40B4-BE49-F238E27FC236}">
                <a16:creationId xmlns:a16="http://schemas.microsoft.com/office/drawing/2014/main" id="{36BECEB7-060F-1742-97E8-2744B638EB3F}"/>
              </a:ext>
            </a:extLst>
          </p:cNvPr>
          <p:cNvPicPr>
            <a:picLocks noChangeAspect="1"/>
          </p:cNvPicPr>
          <p:nvPr/>
        </p:nvPicPr>
        <p:blipFill>
          <a:blip r:embed="rId3"/>
          <a:stretch>
            <a:fillRect/>
          </a:stretch>
        </p:blipFill>
        <p:spPr>
          <a:xfrm>
            <a:off x="7802270" y="872533"/>
            <a:ext cx="2486819" cy="1007932"/>
          </a:xfrm>
          <a:prstGeom prst="rect">
            <a:avLst/>
          </a:prstGeom>
        </p:spPr>
      </p:pic>
    </p:spTree>
    <p:extLst>
      <p:ext uri="{BB962C8B-B14F-4D97-AF65-F5344CB8AC3E}">
        <p14:creationId xmlns:p14="http://schemas.microsoft.com/office/powerpoint/2010/main" val="3696150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 logo&#10;&#10;Description automatically generated">
            <a:extLst>
              <a:ext uri="{FF2B5EF4-FFF2-40B4-BE49-F238E27FC236}">
                <a16:creationId xmlns:a16="http://schemas.microsoft.com/office/drawing/2014/main" id="{099A9AB1-B71D-424B-AB1A-47781BCF011C}"/>
              </a:ext>
            </a:extLst>
          </p:cNvPr>
          <p:cNvPicPr>
            <a:picLocks noChangeAspect="1"/>
          </p:cNvPicPr>
          <p:nvPr/>
        </p:nvPicPr>
        <p:blipFill>
          <a:blip r:embed="rId2"/>
          <a:stretch>
            <a:fillRect/>
          </a:stretch>
        </p:blipFill>
        <p:spPr>
          <a:xfrm>
            <a:off x="499262" y="5496785"/>
            <a:ext cx="2486819" cy="1007932"/>
          </a:xfrm>
          <a:prstGeom prst="rect">
            <a:avLst/>
          </a:prstGeom>
        </p:spPr>
      </p:pic>
      <p:sp>
        <p:nvSpPr>
          <p:cNvPr id="7" name="Subtitle 2">
            <a:extLst>
              <a:ext uri="{FF2B5EF4-FFF2-40B4-BE49-F238E27FC236}">
                <a16:creationId xmlns:a16="http://schemas.microsoft.com/office/drawing/2014/main" id="{B3516303-7383-D44B-B877-4816B0D4E85B}"/>
              </a:ext>
            </a:extLst>
          </p:cNvPr>
          <p:cNvSpPr txBox="1">
            <a:spLocks/>
          </p:cNvSpPr>
          <p:nvPr/>
        </p:nvSpPr>
        <p:spPr>
          <a:xfrm>
            <a:off x="499262" y="900540"/>
            <a:ext cx="4036162" cy="8252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4B878B"/>
                </a:solidFill>
                <a:latin typeface="Montserrat" pitchFamily="2" charset="77"/>
                <a:ea typeface="Open Sans" panose="020B0606030504020204" pitchFamily="34" charset="0"/>
                <a:cs typeface="Open Sans" panose="020B0606030504020204" pitchFamily="34" charset="0"/>
              </a:rPr>
              <a:t>Leads</a:t>
            </a:r>
          </a:p>
        </p:txBody>
      </p:sp>
      <p:pic>
        <p:nvPicPr>
          <p:cNvPr id="9" name="Picture 8">
            <a:extLst>
              <a:ext uri="{FF2B5EF4-FFF2-40B4-BE49-F238E27FC236}">
                <a16:creationId xmlns:a16="http://schemas.microsoft.com/office/drawing/2014/main" id="{E9BBF30E-F22B-4B47-AC6C-4D2CA2BF89CE}"/>
              </a:ext>
            </a:extLst>
          </p:cNvPr>
          <p:cNvPicPr>
            <a:picLocks noChangeAspect="1"/>
          </p:cNvPicPr>
          <p:nvPr/>
        </p:nvPicPr>
        <p:blipFill>
          <a:blip r:embed="rId3"/>
          <a:srcRect l="14213" r="14213"/>
          <a:stretch/>
        </p:blipFill>
        <p:spPr>
          <a:xfrm>
            <a:off x="4829174" y="0"/>
            <a:ext cx="7362826" cy="6858000"/>
          </a:xfrm>
          <a:prstGeom prst="rect">
            <a:avLst/>
          </a:prstGeom>
        </p:spPr>
      </p:pic>
      <p:sp>
        <p:nvSpPr>
          <p:cNvPr id="16" name="TextBox 15">
            <a:extLst>
              <a:ext uri="{FF2B5EF4-FFF2-40B4-BE49-F238E27FC236}">
                <a16:creationId xmlns:a16="http://schemas.microsoft.com/office/drawing/2014/main" id="{E54010A1-E61A-5E44-915E-1DF95162942B}"/>
              </a:ext>
            </a:extLst>
          </p:cNvPr>
          <p:cNvSpPr txBox="1"/>
          <p:nvPr/>
        </p:nvSpPr>
        <p:spPr>
          <a:xfrm>
            <a:off x="499262" y="1725787"/>
            <a:ext cx="3944144" cy="2031325"/>
          </a:xfrm>
          <a:prstGeom prst="rect">
            <a:avLst/>
          </a:prstGeom>
          <a:noFill/>
        </p:spPr>
        <p:txBody>
          <a:bodyPr wrap="square" rtlCol="0">
            <a:spAutoFit/>
          </a:bodyPr>
          <a:lstStyle/>
          <a:p>
            <a:r>
              <a:rPr lang="en-US" dirty="0" err="1">
                <a:solidFill>
                  <a:srgbClr val="5C5D5D"/>
                </a:solidFill>
                <a:latin typeface="Montserrat" pitchFamily="2" charset="77"/>
              </a:rPr>
              <a:t>kvCore</a:t>
            </a:r>
            <a:r>
              <a:rPr lang="en-US" dirty="0">
                <a:solidFill>
                  <a:srgbClr val="5C5D5D"/>
                </a:solidFill>
                <a:latin typeface="Montserrat" pitchFamily="2" charset="77"/>
              </a:rPr>
              <a:t> offers a service where agents can purchase leads for only $3-15 per lead. </a:t>
            </a:r>
            <a:r>
              <a:rPr lang="en-US" dirty="0" err="1">
                <a:solidFill>
                  <a:srgbClr val="5C5D5D"/>
                </a:solidFill>
                <a:latin typeface="Montserrat" pitchFamily="2" charset="77"/>
              </a:rPr>
              <a:t>kvCORE</a:t>
            </a:r>
            <a:r>
              <a:rPr lang="en-US" dirty="0">
                <a:solidFill>
                  <a:srgbClr val="5C5D5D"/>
                </a:solidFill>
                <a:latin typeface="Montserrat" pitchFamily="2" charset="77"/>
              </a:rPr>
              <a:t> is an all-in-one solution that gives agents their own lead-generating website and back-end CRM database.</a:t>
            </a:r>
          </a:p>
        </p:txBody>
      </p:sp>
    </p:spTree>
    <p:extLst>
      <p:ext uri="{BB962C8B-B14F-4D97-AF65-F5344CB8AC3E}">
        <p14:creationId xmlns:p14="http://schemas.microsoft.com/office/powerpoint/2010/main" val="1625616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 logo&#10;&#10;Description automatically generated">
            <a:extLst>
              <a:ext uri="{FF2B5EF4-FFF2-40B4-BE49-F238E27FC236}">
                <a16:creationId xmlns:a16="http://schemas.microsoft.com/office/drawing/2014/main" id="{099A9AB1-B71D-424B-AB1A-47781BCF011C}"/>
              </a:ext>
            </a:extLst>
          </p:cNvPr>
          <p:cNvPicPr>
            <a:picLocks noChangeAspect="1"/>
          </p:cNvPicPr>
          <p:nvPr/>
        </p:nvPicPr>
        <p:blipFill>
          <a:blip r:embed="rId2"/>
          <a:stretch>
            <a:fillRect/>
          </a:stretch>
        </p:blipFill>
        <p:spPr>
          <a:xfrm>
            <a:off x="499262" y="5496785"/>
            <a:ext cx="2486819" cy="1007932"/>
          </a:xfrm>
          <a:prstGeom prst="rect">
            <a:avLst/>
          </a:prstGeom>
        </p:spPr>
      </p:pic>
      <p:sp>
        <p:nvSpPr>
          <p:cNvPr id="7" name="Subtitle 2">
            <a:extLst>
              <a:ext uri="{FF2B5EF4-FFF2-40B4-BE49-F238E27FC236}">
                <a16:creationId xmlns:a16="http://schemas.microsoft.com/office/drawing/2014/main" id="{B3516303-7383-D44B-B877-4816B0D4E85B}"/>
              </a:ext>
            </a:extLst>
          </p:cNvPr>
          <p:cNvSpPr txBox="1">
            <a:spLocks/>
          </p:cNvSpPr>
          <p:nvPr/>
        </p:nvSpPr>
        <p:spPr>
          <a:xfrm>
            <a:off x="499262" y="857249"/>
            <a:ext cx="3944144" cy="27289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4B878B"/>
                </a:solidFill>
                <a:latin typeface="Montserrat" pitchFamily="2" charset="77"/>
                <a:ea typeface="Open Sans" panose="020B0606030504020204" pitchFamily="34" charset="0"/>
                <a:cs typeface="Open Sans" panose="020B0606030504020204" pitchFamily="34" charset="0"/>
              </a:rPr>
              <a:t>Starting + </a:t>
            </a:r>
          </a:p>
          <a:p>
            <a:pPr marL="0" indent="0">
              <a:buNone/>
            </a:pPr>
            <a:r>
              <a:rPr lang="en-US" sz="4400" b="1" dirty="0">
                <a:solidFill>
                  <a:srgbClr val="4B878B"/>
                </a:solidFill>
                <a:latin typeface="Montserrat" pitchFamily="2" charset="77"/>
                <a:ea typeface="Open Sans" panose="020B0606030504020204" pitchFamily="34" charset="0"/>
                <a:cs typeface="Open Sans" panose="020B0606030504020204" pitchFamily="34" charset="0"/>
              </a:rPr>
              <a:t>Monthly Fees</a:t>
            </a:r>
          </a:p>
        </p:txBody>
      </p:sp>
      <p:pic>
        <p:nvPicPr>
          <p:cNvPr id="9" name="Picture 8" descr="A person sitting at a table&#10;&#10;Description automatically generated with medium confidence">
            <a:extLst>
              <a:ext uri="{FF2B5EF4-FFF2-40B4-BE49-F238E27FC236}">
                <a16:creationId xmlns:a16="http://schemas.microsoft.com/office/drawing/2014/main" id="{E9BBF30E-F22B-4B47-AC6C-4D2CA2BF89CE}"/>
              </a:ext>
            </a:extLst>
          </p:cNvPr>
          <p:cNvPicPr>
            <a:picLocks noChangeAspect="1"/>
          </p:cNvPicPr>
          <p:nvPr/>
        </p:nvPicPr>
        <p:blipFill>
          <a:blip r:embed="rId3"/>
          <a:stretch>
            <a:fillRect/>
          </a:stretch>
        </p:blipFill>
        <p:spPr>
          <a:xfrm>
            <a:off x="4829174" y="1949450"/>
            <a:ext cx="7362825" cy="4908550"/>
          </a:xfrm>
          <a:prstGeom prst="rect">
            <a:avLst/>
          </a:prstGeom>
        </p:spPr>
      </p:pic>
      <p:sp>
        <p:nvSpPr>
          <p:cNvPr id="10" name="Rectangle 9">
            <a:extLst>
              <a:ext uri="{FF2B5EF4-FFF2-40B4-BE49-F238E27FC236}">
                <a16:creationId xmlns:a16="http://schemas.microsoft.com/office/drawing/2014/main" id="{D914001A-0324-DE44-B412-0BF326D2E35A}"/>
              </a:ext>
            </a:extLst>
          </p:cNvPr>
          <p:cNvSpPr/>
          <p:nvPr/>
        </p:nvSpPr>
        <p:spPr>
          <a:xfrm>
            <a:off x="4829174" y="0"/>
            <a:ext cx="3681412" cy="1949450"/>
          </a:xfrm>
          <a:prstGeom prst="rect">
            <a:avLst/>
          </a:prstGeom>
          <a:solidFill>
            <a:srgbClr val="BFA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921C94E8-5EF5-864E-A13F-E44A34E4D25D}"/>
              </a:ext>
            </a:extLst>
          </p:cNvPr>
          <p:cNvSpPr txBox="1"/>
          <p:nvPr/>
        </p:nvSpPr>
        <p:spPr>
          <a:xfrm>
            <a:off x="5903484" y="472528"/>
            <a:ext cx="1532792" cy="769441"/>
          </a:xfrm>
          <a:prstGeom prst="rect">
            <a:avLst/>
          </a:prstGeom>
          <a:noFill/>
        </p:spPr>
        <p:txBody>
          <a:bodyPr wrap="none" rtlCol="0">
            <a:spAutoFit/>
          </a:bodyPr>
          <a:lstStyle/>
          <a:p>
            <a:pPr algn="ctr"/>
            <a:r>
              <a:rPr lang="en-US" sz="4400" b="1" dirty="0">
                <a:solidFill>
                  <a:schemeClr val="bg1"/>
                </a:solidFill>
                <a:latin typeface="Montserrat" pitchFamily="2" charset="77"/>
              </a:rPr>
              <a:t>$100</a:t>
            </a:r>
          </a:p>
        </p:txBody>
      </p:sp>
      <p:sp>
        <p:nvSpPr>
          <p:cNvPr id="12" name="TextBox 11">
            <a:extLst>
              <a:ext uri="{FF2B5EF4-FFF2-40B4-BE49-F238E27FC236}">
                <a16:creationId xmlns:a16="http://schemas.microsoft.com/office/drawing/2014/main" id="{27B7E0D7-04E8-7640-A03C-9914AB033A41}"/>
              </a:ext>
            </a:extLst>
          </p:cNvPr>
          <p:cNvSpPr txBox="1"/>
          <p:nvPr/>
        </p:nvSpPr>
        <p:spPr>
          <a:xfrm>
            <a:off x="5637386" y="1057303"/>
            <a:ext cx="2064988" cy="369332"/>
          </a:xfrm>
          <a:prstGeom prst="rect">
            <a:avLst/>
          </a:prstGeom>
          <a:noFill/>
        </p:spPr>
        <p:txBody>
          <a:bodyPr wrap="none" rtlCol="0">
            <a:spAutoFit/>
          </a:bodyPr>
          <a:lstStyle/>
          <a:p>
            <a:pPr algn="ctr"/>
            <a:r>
              <a:rPr lang="en-US" dirty="0">
                <a:solidFill>
                  <a:schemeClr val="bg1"/>
                </a:solidFill>
                <a:latin typeface="Montserrat" pitchFamily="2" charset="77"/>
              </a:rPr>
              <a:t>to join CANZELL</a:t>
            </a:r>
          </a:p>
        </p:txBody>
      </p:sp>
      <p:sp>
        <p:nvSpPr>
          <p:cNvPr id="13" name="Rectangle 12">
            <a:extLst>
              <a:ext uri="{FF2B5EF4-FFF2-40B4-BE49-F238E27FC236}">
                <a16:creationId xmlns:a16="http://schemas.microsoft.com/office/drawing/2014/main" id="{F2058FF1-0A22-364C-8A1E-7B6461FB7B47}"/>
              </a:ext>
            </a:extLst>
          </p:cNvPr>
          <p:cNvSpPr/>
          <p:nvPr/>
        </p:nvSpPr>
        <p:spPr>
          <a:xfrm>
            <a:off x="8510586" y="0"/>
            <a:ext cx="3681412" cy="1949450"/>
          </a:xfrm>
          <a:prstGeom prst="rect">
            <a:avLst/>
          </a:prstGeom>
          <a:solidFill>
            <a:srgbClr val="4B8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4557B2BF-632E-634E-A5E6-9BD8CD6FC9EF}"/>
              </a:ext>
            </a:extLst>
          </p:cNvPr>
          <p:cNvSpPr txBox="1"/>
          <p:nvPr/>
        </p:nvSpPr>
        <p:spPr>
          <a:xfrm>
            <a:off x="9719549" y="472528"/>
            <a:ext cx="1263487" cy="769441"/>
          </a:xfrm>
          <a:prstGeom prst="rect">
            <a:avLst/>
          </a:prstGeom>
          <a:noFill/>
        </p:spPr>
        <p:txBody>
          <a:bodyPr wrap="none" rtlCol="0">
            <a:spAutoFit/>
          </a:bodyPr>
          <a:lstStyle/>
          <a:p>
            <a:pPr algn="ctr"/>
            <a:r>
              <a:rPr lang="en-US" sz="4400" b="1" dirty="0">
                <a:solidFill>
                  <a:schemeClr val="bg1"/>
                </a:solidFill>
                <a:latin typeface="Montserrat" pitchFamily="2" charset="77"/>
              </a:rPr>
              <a:t>$50</a:t>
            </a:r>
          </a:p>
        </p:txBody>
      </p:sp>
      <p:sp>
        <p:nvSpPr>
          <p:cNvPr id="15" name="TextBox 14">
            <a:extLst>
              <a:ext uri="{FF2B5EF4-FFF2-40B4-BE49-F238E27FC236}">
                <a16:creationId xmlns:a16="http://schemas.microsoft.com/office/drawing/2014/main" id="{2FC2F0A5-0888-C741-BE27-CED7283DD97A}"/>
              </a:ext>
            </a:extLst>
          </p:cNvPr>
          <p:cNvSpPr txBox="1"/>
          <p:nvPr/>
        </p:nvSpPr>
        <p:spPr>
          <a:xfrm>
            <a:off x="9636995" y="1057303"/>
            <a:ext cx="1428597" cy="369332"/>
          </a:xfrm>
          <a:prstGeom prst="rect">
            <a:avLst/>
          </a:prstGeom>
          <a:noFill/>
        </p:spPr>
        <p:txBody>
          <a:bodyPr wrap="none" rtlCol="0">
            <a:spAutoFit/>
          </a:bodyPr>
          <a:lstStyle/>
          <a:p>
            <a:pPr algn="ctr"/>
            <a:r>
              <a:rPr lang="en-US" dirty="0">
                <a:solidFill>
                  <a:schemeClr val="bg1"/>
                </a:solidFill>
                <a:latin typeface="Montserrat" pitchFamily="2" charset="77"/>
              </a:rPr>
              <a:t>per month</a:t>
            </a:r>
          </a:p>
        </p:txBody>
      </p:sp>
    </p:spTree>
    <p:extLst>
      <p:ext uri="{BB962C8B-B14F-4D97-AF65-F5344CB8AC3E}">
        <p14:creationId xmlns:p14="http://schemas.microsoft.com/office/powerpoint/2010/main" val="4214547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73E1690-4F1F-0A49-9ECA-145A83BEFECE}"/>
              </a:ext>
            </a:extLst>
          </p:cNvPr>
          <p:cNvSpPr/>
          <p:nvPr/>
        </p:nvSpPr>
        <p:spPr>
          <a:xfrm>
            <a:off x="0" y="0"/>
            <a:ext cx="12206286" cy="1949450"/>
          </a:xfrm>
          <a:prstGeom prst="rect">
            <a:avLst/>
          </a:prstGeom>
          <a:solidFill>
            <a:srgbClr val="4B8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FA034"/>
              </a:solidFill>
            </a:endParaRPr>
          </a:p>
        </p:txBody>
      </p:sp>
      <p:pic>
        <p:nvPicPr>
          <p:cNvPr id="6" name="Picture 5" descr="Text, logo&#10;&#10;Description automatically generated">
            <a:extLst>
              <a:ext uri="{FF2B5EF4-FFF2-40B4-BE49-F238E27FC236}">
                <a16:creationId xmlns:a16="http://schemas.microsoft.com/office/drawing/2014/main" id="{099A9AB1-B71D-424B-AB1A-47781BCF011C}"/>
              </a:ext>
            </a:extLst>
          </p:cNvPr>
          <p:cNvPicPr>
            <a:picLocks noChangeAspect="1"/>
          </p:cNvPicPr>
          <p:nvPr/>
        </p:nvPicPr>
        <p:blipFill>
          <a:blip r:embed="rId2">
            <a:biLevel thresh="25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9587301" y="452294"/>
            <a:ext cx="2486819" cy="1007932"/>
          </a:xfrm>
          <a:prstGeom prst="rect">
            <a:avLst/>
          </a:prstGeom>
        </p:spPr>
      </p:pic>
      <p:sp>
        <p:nvSpPr>
          <p:cNvPr id="11" name="Subtitle 2">
            <a:extLst>
              <a:ext uri="{FF2B5EF4-FFF2-40B4-BE49-F238E27FC236}">
                <a16:creationId xmlns:a16="http://schemas.microsoft.com/office/drawing/2014/main" id="{DED057A7-DD19-4143-A5D4-96AC53EEB7F8}"/>
              </a:ext>
            </a:extLst>
          </p:cNvPr>
          <p:cNvSpPr txBox="1">
            <a:spLocks/>
          </p:cNvSpPr>
          <p:nvPr/>
        </p:nvSpPr>
        <p:spPr>
          <a:xfrm>
            <a:off x="499261" y="353283"/>
            <a:ext cx="7243993" cy="8429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chemeClr val="bg1"/>
                </a:solidFill>
                <a:latin typeface="Montserrat" pitchFamily="2" charset="77"/>
                <a:ea typeface="Open Sans" panose="020B0606030504020204" pitchFamily="34" charset="0"/>
                <a:cs typeface="Open Sans" panose="020B0606030504020204" pitchFamily="34" charset="0"/>
              </a:rPr>
              <a:t>Starting + Monthly Fees</a:t>
            </a:r>
          </a:p>
        </p:txBody>
      </p:sp>
      <p:sp>
        <p:nvSpPr>
          <p:cNvPr id="12" name="Subtitle 2">
            <a:extLst>
              <a:ext uri="{FF2B5EF4-FFF2-40B4-BE49-F238E27FC236}">
                <a16:creationId xmlns:a16="http://schemas.microsoft.com/office/drawing/2014/main" id="{2BA88AC6-896C-3E47-9FFD-9D6E50E8C507}"/>
              </a:ext>
            </a:extLst>
          </p:cNvPr>
          <p:cNvSpPr txBox="1">
            <a:spLocks/>
          </p:cNvSpPr>
          <p:nvPr/>
        </p:nvSpPr>
        <p:spPr>
          <a:xfrm>
            <a:off x="506404" y="956260"/>
            <a:ext cx="7243993" cy="8429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chemeClr val="bg1"/>
                </a:solidFill>
                <a:latin typeface="Montserrat" pitchFamily="2" charset="77"/>
                <a:ea typeface="Open Sans" panose="020B0606030504020204" pitchFamily="34" charset="0"/>
                <a:cs typeface="Open Sans" panose="020B0606030504020204" pitchFamily="34" charset="0"/>
              </a:rPr>
              <a:t>What do the fees cover?</a:t>
            </a:r>
          </a:p>
        </p:txBody>
      </p:sp>
      <p:pic>
        <p:nvPicPr>
          <p:cNvPr id="3" name="Picture 2">
            <a:extLst>
              <a:ext uri="{FF2B5EF4-FFF2-40B4-BE49-F238E27FC236}">
                <a16:creationId xmlns:a16="http://schemas.microsoft.com/office/drawing/2014/main" id="{1AF14BD4-0968-D541-91AF-F1532A5EF036}"/>
              </a:ext>
            </a:extLst>
          </p:cNvPr>
          <p:cNvPicPr>
            <a:picLocks noChangeAspect="1"/>
          </p:cNvPicPr>
          <p:nvPr/>
        </p:nvPicPr>
        <p:blipFill>
          <a:blip r:embed="rId4"/>
          <a:stretch>
            <a:fillRect/>
          </a:stretch>
        </p:blipFill>
        <p:spPr>
          <a:xfrm>
            <a:off x="1024128" y="2552427"/>
            <a:ext cx="3477768" cy="3477768"/>
          </a:xfrm>
          <a:prstGeom prst="rect">
            <a:avLst/>
          </a:prstGeom>
        </p:spPr>
      </p:pic>
      <p:sp>
        <p:nvSpPr>
          <p:cNvPr id="16" name="Subtitle 2">
            <a:extLst>
              <a:ext uri="{FF2B5EF4-FFF2-40B4-BE49-F238E27FC236}">
                <a16:creationId xmlns:a16="http://schemas.microsoft.com/office/drawing/2014/main" id="{4480E621-A53C-2E4B-A8A4-5C0842CD4581}"/>
              </a:ext>
            </a:extLst>
          </p:cNvPr>
          <p:cNvSpPr txBox="1">
            <a:spLocks/>
          </p:cNvSpPr>
          <p:nvPr/>
        </p:nvSpPr>
        <p:spPr>
          <a:xfrm>
            <a:off x="5038040" y="3050775"/>
            <a:ext cx="5864964" cy="13767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4B878B"/>
                </a:solidFill>
                <a:latin typeface="Montserrat" pitchFamily="2" charset="77"/>
                <a:ea typeface="Open Sans" panose="020B0606030504020204" pitchFamily="34" charset="0"/>
                <a:cs typeface="Open Sans" panose="020B0606030504020204" pitchFamily="34" charset="0"/>
              </a:rPr>
              <a:t>KV Core CRM &amp; Website Platform</a:t>
            </a:r>
          </a:p>
        </p:txBody>
      </p:sp>
      <p:sp>
        <p:nvSpPr>
          <p:cNvPr id="18" name="TextBox 17">
            <a:extLst>
              <a:ext uri="{FF2B5EF4-FFF2-40B4-BE49-F238E27FC236}">
                <a16:creationId xmlns:a16="http://schemas.microsoft.com/office/drawing/2014/main" id="{2315EB42-FF22-6A41-9A41-CF4CD469D08F}"/>
              </a:ext>
            </a:extLst>
          </p:cNvPr>
          <p:cNvSpPr txBox="1"/>
          <p:nvPr/>
        </p:nvSpPr>
        <p:spPr>
          <a:xfrm>
            <a:off x="5038040" y="4291311"/>
            <a:ext cx="6257139" cy="1477328"/>
          </a:xfrm>
          <a:prstGeom prst="rect">
            <a:avLst/>
          </a:prstGeom>
          <a:noFill/>
        </p:spPr>
        <p:txBody>
          <a:bodyPr wrap="square" rtlCol="0">
            <a:spAutoFit/>
          </a:bodyPr>
          <a:lstStyle/>
          <a:p>
            <a:r>
              <a:rPr lang="en-US" dirty="0">
                <a:solidFill>
                  <a:srgbClr val="5C5D5D"/>
                </a:solidFill>
                <a:latin typeface="Montserrat" pitchFamily="2" charset="77"/>
              </a:rPr>
              <a:t>Every </a:t>
            </a:r>
            <a:r>
              <a:rPr lang="en-US" dirty="0" err="1">
                <a:solidFill>
                  <a:srgbClr val="5C5D5D"/>
                </a:solidFill>
                <a:latin typeface="Montserrat" pitchFamily="2" charset="77"/>
              </a:rPr>
              <a:t>Canzell</a:t>
            </a:r>
            <a:r>
              <a:rPr lang="en-US" dirty="0">
                <a:solidFill>
                  <a:srgbClr val="5C5D5D"/>
                </a:solidFill>
                <a:latin typeface="Montserrat" pitchFamily="2" charset="77"/>
              </a:rPr>
              <a:t> agent receives a free cutting-edge agent platform, </a:t>
            </a:r>
            <a:r>
              <a:rPr lang="en-US" dirty="0" err="1">
                <a:solidFill>
                  <a:srgbClr val="5C5D5D"/>
                </a:solidFill>
                <a:latin typeface="Montserrat" pitchFamily="2" charset="77"/>
              </a:rPr>
              <a:t>kvCORE</a:t>
            </a:r>
            <a:r>
              <a:rPr lang="en-US" dirty="0">
                <a:solidFill>
                  <a:srgbClr val="5C5D5D"/>
                </a:solidFill>
                <a:latin typeface="Montserrat" pitchFamily="2" charset="77"/>
              </a:rPr>
              <a:t>. This software offers agents a lead engine, web &amp; IDX, smart CRM, listings, transactions, marketing autopilot, and business analytics.</a:t>
            </a:r>
          </a:p>
        </p:txBody>
      </p:sp>
    </p:spTree>
    <p:extLst>
      <p:ext uri="{BB962C8B-B14F-4D97-AF65-F5344CB8AC3E}">
        <p14:creationId xmlns:p14="http://schemas.microsoft.com/office/powerpoint/2010/main" val="7246058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1670</TotalTime>
  <Words>3007</Words>
  <Application>Microsoft Macintosh PowerPoint</Application>
  <PresentationFormat>Widescreen</PresentationFormat>
  <Paragraphs>217</Paragraphs>
  <Slides>52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Calibri</vt:lpstr>
      <vt:lpstr>Calibri Light</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Smith</dc:creator>
  <cp:lastModifiedBy>Chief Operating Officer</cp:lastModifiedBy>
  <cp:revision>26</cp:revision>
  <cp:lastPrinted>2022-01-07T15:50:46Z</cp:lastPrinted>
  <dcterms:created xsi:type="dcterms:W3CDTF">2022-01-06T14:30:38Z</dcterms:created>
  <dcterms:modified xsi:type="dcterms:W3CDTF">2022-04-20T16:30:59Z</dcterms:modified>
</cp:coreProperties>
</file>