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324" r:id="rId2"/>
    <p:sldId id="321" r:id="rId3"/>
    <p:sldId id="322" r:id="rId4"/>
    <p:sldId id="323" r:id="rId5"/>
    <p:sldId id="351" r:id="rId6"/>
    <p:sldId id="325" r:id="rId7"/>
    <p:sldId id="326" r:id="rId8"/>
    <p:sldId id="327" r:id="rId9"/>
    <p:sldId id="328" r:id="rId10"/>
    <p:sldId id="330" r:id="rId11"/>
    <p:sldId id="329" r:id="rId12"/>
    <p:sldId id="352" r:id="rId13"/>
    <p:sldId id="331" r:id="rId14"/>
    <p:sldId id="332" r:id="rId15"/>
    <p:sldId id="333" r:id="rId16"/>
    <p:sldId id="334" r:id="rId17"/>
    <p:sldId id="335" r:id="rId18"/>
    <p:sldId id="353" r:id="rId19"/>
    <p:sldId id="336" r:id="rId20"/>
    <p:sldId id="337" r:id="rId21"/>
    <p:sldId id="338" r:id="rId22"/>
    <p:sldId id="339" r:id="rId23"/>
    <p:sldId id="340" r:id="rId24"/>
    <p:sldId id="341" r:id="rId25"/>
    <p:sldId id="342" r:id="rId26"/>
    <p:sldId id="343" r:id="rId27"/>
    <p:sldId id="344" r:id="rId28"/>
    <p:sldId id="354" r:id="rId29"/>
    <p:sldId id="345" r:id="rId30"/>
    <p:sldId id="355" r:id="rId31"/>
    <p:sldId id="346" r:id="rId32"/>
    <p:sldId id="347" r:id="rId33"/>
    <p:sldId id="348" r:id="rId34"/>
    <p:sldId id="356" r:id="rId35"/>
    <p:sldId id="349" r:id="rId36"/>
    <p:sldId id="350"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B878B"/>
    <a:srgbClr val="5C5D5D"/>
    <a:srgbClr val="D5D3D0"/>
    <a:srgbClr val="EE9397"/>
    <a:srgbClr val="94C1C6"/>
    <a:srgbClr val="A8A497"/>
    <a:srgbClr val="BFA034"/>
    <a:srgbClr val="D01C1F"/>
    <a:srgbClr val="E6CA6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F8AA79-1E07-E7E6-3B25-76B9629A523E}" v="8" dt="2022-01-25T18:40:08.111"/>
    <p1510:client id="{405CE394-4C77-F72B-BEFF-0E81D3E2F21A}" v="3" dt="2022-01-25T18:39:07.723"/>
    <p1510:client id="{41531590-8354-CF0A-91F4-1AED8FCA9F2E}" v="77" dt="2022-01-24T23:36:57.821"/>
    <p1510:client id="{426F483F-03F4-350D-DF4C-E6164A70CFEC}" v="4" dt="2022-01-25T18:34:43.517"/>
    <p1510:client id="{56779275-490A-6E34-4576-0151EFF5BF62}" v="5" dt="2022-02-08T16:54:44.972"/>
    <p1510:client id="{91F7EA6A-3A7E-7CE4-13D1-3E5D52BD958A}" v="582" dt="2022-01-25T02:57:41.873"/>
    <p1510:client id="{AC8629D5-659C-80F1-651C-9B46CC442A46}" v="18" dt="2022-02-08T16:53:41.052"/>
    <p1510:client id="{B44388D6-7897-4E0F-88D3-F65394784B7C}" v="52" dt="2022-01-24T10:58:58.921"/>
    <p1510:client id="{C69F897F-386E-9B8D-7B91-160CE1EFCD63}" v="7" dt="2022-01-10T23:50:28.626"/>
    <p1510:client id="{C7371EEA-8401-EC3F-A5B1-A8B2CB328188}" v="29" dt="2022-03-01T15:52:35.139"/>
    <p1510:client id="{DE138A78-FE7D-9AAA-2BB5-BD05DB04373C}" v="589" dt="2022-01-24T10:55:42.1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48"/>
    <p:restoredTop sz="94558"/>
  </p:normalViewPr>
  <p:slideViewPr>
    <p:cSldViewPr snapToGrid="0" snapToObjects="1">
      <p:cViewPr varScale="1">
        <p:scale>
          <a:sx n="121" d="100"/>
          <a:sy n="121" d="100"/>
        </p:scale>
        <p:origin x="512"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8D47F-9877-6847-B3F6-DA61D85455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E4AB16-13E1-3E4D-ACB9-51355497D57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896A05C-AD19-3246-A44F-81EF33BE128C}"/>
              </a:ext>
            </a:extLst>
          </p:cNvPr>
          <p:cNvSpPr>
            <a:spLocks noGrp="1"/>
          </p:cNvSpPr>
          <p:nvPr>
            <p:ph type="dt" sz="half" idx="10"/>
          </p:nvPr>
        </p:nvSpPr>
        <p:spPr/>
        <p:txBody>
          <a:bodyPr/>
          <a:lstStyle/>
          <a:p>
            <a:fld id="{A380E466-642B-2346-8A96-13DD9C4F6600}" type="datetimeFigureOut">
              <a:rPr lang="en-US" smtClean="0"/>
              <a:t>3/1/2022</a:t>
            </a:fld>
            <a:endParaRPr lang="en-US"/>
          </a:p>
        </p:txBody>
      </p:sp>
      <p:sp>
        <p:nvSpPr>
          <p:cNvPr id="5" name="Footer Placeholder 4">
            <a:extLst>
              <a:ext uri="{FF2B5EF4-FFF2-40B4-BE49-F238E27FC236}">
                <a16:creationId xmlns:a16="http://schemas.microsoft.com/office/drawing/2014/main" id="{465D2482-E093-BD40-B14A-677A2D68F5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04434A-59D6-3F4D-B43B-B9B1636BCF08}"/>
              </a:ext>
            </a:extLst>
          </p:cNvPr>
          <p:cNvSpPr>
            <a:spLocks noGrp="1"/>
          </p:cNvSpPr>
          <p:nvPr>
            <p:ph type="sldNum" sz="quarter" idx="12"/>
          </p:nvPr>
        </p:nvSpPr>
        <p:spPr/>
        <p:txBody>
          <a:bodyPr/>
          <a:lstStyle/>
          <a:p>
            <a:fld id="{FC5DD6EF-8D75-7C40-A86E-8A627390D299}" type="slidenum">
              <a:rPr lang="en-US" smtClean="0"/>
              <a:t>‹#›</a:t>
            </a:fld>
            <a:endParaRPr lang="en-US"/>
          </a:p>
        </p:txBody>
      </p:sp>
    </p:spTree>
    <p:extLst>
      <p:ext uri="{BB962C8B-B14F-4D97-AF65-F5344CB8AC3E}">
        <p14:creationId xmlns:p14="http://schemas.microsoft.com/office/powerpoint/2010/main" val="27286091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53F2F-8D36-3241-A777-63089823532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A64A8FE-E25F-EC48-AD92-9C8E908D466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FEB0D8-BBA8-E742-A4C0-E3FE76567D52}"/>
              </a:ext>
            </a:extLst>
          </p:cNvPr>
          <p:cNvSpPr>
            <a:spLocks noGrp="1"/>
          </p:cNvSpPr>
          <p:nvPr>
            <p:ph type="dt" sz="half" idx="10"/>
          </p:nvPr>
        </p:nvSpPr>
        <p:spPr/>
        <p:txBody>
          <a:bodyPr/>
          <a:lstStyle/>
          <a:p>
            <a:fld id="{A380E466-642B-2346-8A96-13DD9C4F6600}" type="datetimeFigureOut">
              <a:rPr lang="en-US" smtClean="0"/>
              <a:t>3/1/2022</a:t>
            </a:fld>
            <a:endParaRPr lang="en-US"/>
          </a:p>
        </p:txBody>
      </p:sp>
      <p:sp>
        <p:nvSpPr>
          <p:cNvPr id="5" name="Footer Placeholder 4">
            <a:extLst>
              <a:ext uri="{FF2B5EF4-FFF2-40B4-BE49-F238E27FC236}">
                <a16:creationId xmlns:a16="http://schemas.microsoft.com/office/drawing/2014/main" id="{BAF28961-224E-1C48-9506-49E8D5CAEE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D533D8-7D14-8646-9B22-35B72B432A0D}"/>
              </a:ext>
            </a:extLst>
          </p:cNvPr>
          <p:cNvSpPr>
            <a:spLocks noGrp="1"/>
          </p:cNvSpPr>
          <p:nvPr>
            <p:ph type="sldNum" sz="quarter" idx="12"/>
          </p:nvPr>
        </p:nvSpPr>
        <p:spPr/>
        <p:txBody>
          <a:bodyPr/>
          <a:lstStyle/>
          <a:p>
            <a:fld id="{FC5DD6EF-8D75-7C40-A86E-8A627390D299}" type="slidenum">
              <a:rPr lang="en-US" smtClean="0"/>
              <a:t>‹#›</a:t>
            </a:fld>
            <a:endParaRPr lang="en-US"/>
          </a:p>
        </p:txBody>
      </p:sp>
    </p:spTree>
    <p:extLst>
      <p:ext uri="{BB962C8B-B14F-4D97-AF65-F5344CB8AC3E}">
        <p14:creationId xmlns:p14="http://schemas.microsoft.com/office/powerpoint/2010/main" val="13813363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72FE24-E6AE-CD4D-80A7-FD4703B2FBE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F602986-A142-514A-B156-69DBAB2CDFD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5AA265-9C77-994E-9C31-49395B5C5B47}"/>
              </a:ext>
            </a:extLst>
          </p:cNvPr>
          <p:cNvSpPr>
            <a:spLocks noGrp="1"/>
          </p:cNvSpPr>
          <p:nvPr>
            <p:ph type="dt" sz="half" idx="10"/>
          </p:nvPr>
        </p:nvSpPr>
        <p:spPr/>
        <p:txBody>
          <a:bodyPr/>
          <a:lstStyle/>
          <a:p>
            <a:fld id="{A380E466-642B-2346-8A96-13DD9C4F6600}" type="datetimeFigureOut">
              <a:rPr lang="en-US" smtClean="0"/>
              <a:t>3/1/2022</a:t>
            </a:fld>
            <a:endParaRPr lang="en-US"/>
          </a:p>
        </p:txBody>
      </p:sp>
      <p:sp>
        <p:nvSpPr>
          <p:cNvPr id="5" name="Footer Placeholder 4">
            <a:extLst>
              <a:ext uri="{FF2B5EF4-FFF2-40B4-BE49-F238E27FC236}">
                <a16:creationId xmlns:a16="http://schemas.microsoft.com/office/drawing/2014/main" id="{82628E0D-2AB8-174F-B56B-FFF46C2F15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30E5FA-DCBE-B74E-885B-91FFF9A4667A}"/>
              </a:ext>
            </a:extLst>
          </p:cNvPr>
          <p:cNvSpPr>
            <a:spLocks noGrp="1"/>
          </p:cNvSpPr>
          <p:nvPr>
            <p:ph type="sldNum" sz="quarter" idx="12"/>
          </p:nvPr>
        </p:nvSpPr>
        <p:spPr/>
        <p:txBody>
          <a:bodyPr/>
          <a:lstStyle/>
          <a:p>
            <a:fld id="{FC5DD6EF-8D75-7C40-A86E-8A627390D299}" type="slidenum">
              <a:rPr lang="en-US" smtClean="0"/>
              <a:t>‹#›</a:t>
            </a:fld>
            <a:endParaRPr lang="en-US"/>
          </a:p>
        </p:txBody>
      </p:sp>
    </p:spTree>
    <p:extLst>
      <p:ext uri="{BB962C8B-B14F-4D97-AF65-F5344CB8AC3E}">
        <p14:creationId xmlns:p14="http://schemas.microsoft.com/office/powerpoint/2010/main" val="28325583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4A184-0DD5-1146-AFB9-30E8D72501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D201F8C-F2D9-5644-A04D-52120AFE88A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F7CA78-B583-3240-A10C-19BC3F2AA32F}"/>
              </a:ext>
            </a:extLst>
          </p:cNvPr>
          <p:cNvSpPr>
            <a:spLocks noGrp="1"/>
          </p:cNvSpPr>
          <p:nvPr>
            <p:ph type="dt" sz="half" idx="10"/>
          </p:nvPr>
        </p:nvSpPr>
        <p:spPr/>
        <p:txBody>
          <a:bodyPr/>
          <a:lstStyle/>
          <a:p>
            <a:fld id="{A380E466-642B-2346-8A96-13DD9C4F6600}" type="datetimeFigureOut">
              <a:rPr lang="en-US" smtClean="0"/>
              <a:t>3/1/2022</a:t>
            </a:fld>
            <a:endParaRPr lang="en-US"/>
          </a:p>
        </p:txBody>
      </p:sp>
      <p:sp>
        <p:nvSpPr>
          <p:cNvPr id="5" name="Footer Placeholder 4">
            <a:extLst>
              <a:ext uri="{FF2B5EF4-FFF2-40B4-BE49-F238E27FC236}">
                <a16:creationId xmlns:a16="http://schemas.microsoft.com/office/drawing/2014/main" id="{ABA9B52F-E39E-E243-8FDE-5D6B88930A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C32845-DC55-2545-9CCA-B3286B0BB8CF}"/>
              </a:ext>
            </a:extLst>
          </p:cNvPr>
          <p:cNvSpPr>
            <a:spLocks noGrp="1"/>
          </p:cNvSpPr>
          <p:nvPr>
            <p:ph type="sldNum" sz="quarter" idx="12"/>
          </p:nvPr>
        </p:nvSpPr>
        <p:spPr/>
        <p:txBody>
          <a:bodyPr/>
          <a:lstStyle/>
          <a:p>
            <a:fld id="{FC5DD6EF-8D75-7C40-A86E-8A627390D299}" type="slidenum">
              <a:rPr lang="en-US" smtClean="0"/>
              <a:t>‹#›</a:t>
            </a:fld>
            <a:endParaRPr lang="en-US"/>
          </a:p>
        </p:txBody>
      </p:sp>
    </p:spTree>
    <p:extLst>
      <p:ext uri="{BB962C8B-B14F-4D97-AF65-F5344CB8AC3E}">
        <p14:creationId xmlns:p14="http://schemas.microsoft.com/office/powerpoint/2010/main" val="12976012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FFE6C-9289-554B-BDE8-6166D3E408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10FF539-ECD4-2648-BA7C-9013F046409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C858206-9336-D24A-9C3A-ED29CF596CD4}"/>
              </a:ext>
            </a:extLst>
          </p:cNvPr>
          <p:cNvSpPr>
            <a:spLocks noGrp="1"/>
          </p:cNvSpPr>
          <p:nvPr>
            <p:ph type="dt" sz="half" idx="10"/>
          </p:nvPr>
        </p:nvSpPr>
        <p:spPr/>
        <p:txBody>
          <a:bodyPr/>
          <a:lstStyle/>
          <a:p>
            <a:fld id="{A380E466-642B-2346-8A96-13DD9C4F6600}" type="datetimeFigureOut">
              <a:rPr lang="en-US" smtClean="0"/>
              <a:t>3/1/2022</a:t>
            </a:fld>
            <a:endParaRPr lang="en-US"/>
          </a:p>
        </p:txBody>
      </p:sp>
      <p:sp>
        <p:nvSpPr>
          <p:cNvPr id="5" name="Footer Placeholder 4">
            <a:extLst>
              <a:ext uri="{FF2B5EF4-FFF2-40B4-BE49-F238E27FC236}">
                <a16:creationId xmlns:a16="http://schemas.microsoft.com/office/drawing/2014/main" id="{E598CE41-AC0B-FF41-B9FC-EA5C4965FA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84BE29-D6B1-074C-886C-4E158046AE0C}"/>
              </a:ext>
            </a:extLst>
          </p:cNvPr>
          <p:cNvSpPr>
            <a:spLocks noGrp="1"/>
          </p:cNvSpPr>
          <p:nvPr>
            <p:ph type="sldNum" sz="quarter" idx="12"/>
          </p:nvPr>
        </p:nvSpPr>
        <p:spPr/>
        <p:txBody>
          <a:bodyPr/>
          <a:lstStyle/>
          <a:p>
            <a:fld id="{FC5DD6EF-8D75-7C40-A86E-8A627390D299}" type="slidenum">
              <a:rPr lang="en-US" smtClean="0"/>
              <a:t>‹#›</a:t>
            </a:fld>
            <a:endParaRPr lang="en-US"/>
          </a:p>
        </p:txBody>
      </p:sp>
    </p:spTree>
    <p:extLst>
      <p:ext uri="{BB962C8B-B14F-4D97-AF65-F5344CB8AC3E}">
        <p14:creationId xmlns:p14="http://schemas.microsoft.com/office/powerpoint/2010/main" val="9911391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03625-AFDA-6140-AE78-47D0EEBF24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9BA18D-1310-D84E-AE16-36A3981AAC4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10B865C-6636-0846-8242-1EB9B59B2CE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D7F55C0-8067-9F4F-8C0E-17817DE5610A}"/>
              </a:ext>
            </a:extLst>
          </p:cNvPr>
          <p:cNvSpPr>
            <a:spLocks noGrp="1"/>
          </p:cNvSpPr>
          <p:nvPr>
            <p:ph type="dt" sz="half" idx="10"/>
          </p:nvPr>
        </p:nvSpPr>
        <p:spPr/>
        <p:txBody>
          <a:bodyPr/>
          <a:lstStyle/>
          <a:p>
            <a:fld id="{A380E466-642B-2346-8A96-13DD9C4F6600}" type="datetimeFigureOut">
              <a:rPr lang="en-US" smtClean="0"/>
              <a:t>3/1/2022</a:t>
            </a:fld>
            <a:endParaRPr lang="en-US"/>
          </a:p>
        </p:txBody>
      </p:sp>
      <p:sp>
        <p:nvSpPr>
          <p:cNvPr id="6" name="Footer Placeholder 5">
            <a:extLst>
              <a:ext uri="{FF2B5EF4-FFF2-40B4-BE49-F238E27FC236}">
                <a16:creationId xmlns:a16="http://schemas.microsoft.com/office/drawing/2014/main" id="{658ECAD2-56AD-4149-85BA-ABC74EF1DB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99E4C1-BD4D-0546-B4B5-E5E96ACEB431}"/>
              </a:ext>
            </a:extLst>
          </p:cNvPr>
          <p:cNvSpPr>
            <a:spLocks noGrp="1"/>
          </p:cNvSpPr>
          <p:nvPr>
            <p:ph type="sldNum" sz="quarter" idx="12"/>
          </p:nvPr>
        </p:nvSpPr>
        <p:spPr/>
        <p:txBody>
          <a:bodyPr/>
          <a:lstStyle/>
          <a:p>
            <a:fld id="{FC5DD6EF-8D75-7C40-A86E-8A627390D299}" type="slidenum">
              <a:rPr lang="en-US" smtClean="0"/>
              <a:t>‹#›</a:t>
            </a:fld>
            <a:endParaRPr lang="en-US"/>
          </a:p>
        </p:txBody>
      </p:sp>
    </p:spTree>
    <p:extLst>
      <p:ext uri="{BB962C8B-B14F-4D97-AF65-F5344CB8AC3E}">
        <p14:creationId xmlns:p14="http://schemas.microsoft.com/office/powerpoint/2010/main" val="17406474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26456-0CED-0E4C-AE18-923FF60AE73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83BD3B6-89AF-BA40-BA3D-7A891B1CE9E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A2CA42F-4E36-144E-83E8-E9C02B645D9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26E3654-D0AA-5A46-80E0-CDD34036FA3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434143-9F8E-5140-84ED-B66AC8E080A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1BA79B8-76C6-E24A-B3C5-B876AC292228}"/>
              </a:ext>
            </a:extLst>
          </p:cNvPr>
          <p:cNvSpPr>
            <a:spLocks noGrp="1"/>
          </p:cNvSpPr>
          <p:nvPr>
            <p:ph type="dt" sz="half" idx="10"/>
          </p:nvPr>
        </p:nvSpPr>
        <p:spPr/>
        <p:txBody>
          <a:bodyPr/>
          <a:lstStyle/>
          <a:p>
            <a:fld id="{A380E466-642B-2346-8A96-13DD9C4F6600}" type="datetimeFigureOut">
              <a:rPr lang="en-US" smtClean="0"/>
              <a:t>3/1/2022</a:t>
            </a:fld>
            <a:endParaRPr lang="en-US"/>
          </a:p>
        </p:txBody>
      </p:sp>
      <p:sp>
        <p:nvSpPr>
          <p:cNvPr id="8" name="Footer Placeholder 7">
            <a:extLst>
              <a:ext uri="{FF2B5EF4-FFF2-40B4-BE49-F238E27FC236}">
                <a16:creationId xmlns:a16="http://schemas.microsoft.com/office/drawing/2014/main" id="{D1062066-146A-E945-B87F-1630DBB25E4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D2D84EA-59AB-7246-8CE9-9BB39BF181FB}"/>
              </a:ext>
            </a:extLst>
          </p:cNvPr>
          <p:cNvSpPr>
            <a:spLocks noGrp="1"/>
          </p:cNvSpPr>
          <p:nvPr>
            <p:ph type="sldNum" sz="quarter" idx="12"/>
          </p:nvPr>
        </p:nvSpPr>
        <p:spPr/>
        <p:txBody>
          <a:bodyPr/>
          <a:lstStyle/>
          <a:p>
            <a:fld id="{FC5DD6EF-8D75-7C40-A86E-8A627390D299}" type="slidenum">
              <a:rPr lang="en-US" smtClean="0"/>
              <a:t>‹#›</a:t>
            </a:fld>
            <a:endParaRPr lang="en-US"/>
          </a:p>
        </p:txBody>
      </p:sp>
    </p:spTree>
    <p:extLst>
      <p:ext uri="{BB962C8B-B14F-4D97-AF65-F5344CB8AC3E}">
        <p14:creationId xmlns:p14="http://schemas.microsoft.com/office/powerpoint/2010/main" val="27399324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9BCA7-0B32-BC4B-B975-BF057E0FAD1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003D05-B133-0641-8183-25A37FD39AA3}"/>
              </a:ext>
            </a:extLst>
          </p:cNvPr>
          <p:cNvSpPr>
            <a:spLocks noGrp="1"/>
          </p:cNvSpPr>
          <p:nvPr>
            <p:ph type="dt" sz="half" idx="10"/>
          </p:nvPr>
        </p:nvSpPr>
        <p:spPr/>
        <p:txBody>
          <a:bodyPr/>
          <a:lstStyle/>
          <a:p>
            <a:fld id="{A380E466-642B-2346-8A96-13DD9C4F6600}" type="datetimeFigureOut">
              <a:rPr lang="en-US" smtClean="0"/>
              <a:t>3/1/2022</a:t>
            </a:fld>
            <a:endParaRPr lang="en-US"/>
          </a:p>
        </p:txBody>
      </p:sp>
      <p:sp>
        <p:nvSpPr>
          <p:cNvPr id="4" name="Footer Placeholder 3">
            <a:extLst>
              <a:ext uri="{FF2B5EF4-FFF2-40B4-BE49-F238E27FC236}">
                <a16:creationId xmlns:a16="http://schemas.microsoft.com/office/drawing/2014/main" id="{5792CCAE-3BE0-AA45-B4EF-88922A37B9E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91B2410-715F-354C-AE02-A07D995113AE}"/>
              </a:ext>
            </a:extLst>
          </p:cNvPr>
          <p:cNvSpPr>
            <a:spLocks noGrp="1"/>
          </p:cNvSpPr>
          <p:nvPr>
            <p:ph type="sldNum" sz="quarter" idx="12"/>
          </p:nvPr>
        </p:nvSpPr>
        <p:spPr/>
        <p:txBody>
          <a:bodyPr/>
          <a:lstStyle/>
          <a:p>
            <a:fld id="{FC5DD6EF-8D75-7C40-A86E-8A627390D299}" type="slidenum">
              <a:rPr lang="en-US" smtClean="0"/>
              <a:t>‹#›</a:t>
            </a:fld>
            <a:endParaRPr lang="en-US"/>
          </a:p>
        </p:txBody>
      </p:sp>
    </p:spTree>
    <p:extLst>
      <p:ext uri="{BB962C8B-B14F-4D97-AF65-F5344CB8AC3E}">
        <p14:creationId xmlns:p14="http://schemas.microsoft.com/office/powerpoint/2010/main" val="42035394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E8733A3-9DF4-D14A-8C63-DDA823193B34}"/>
              </a:ext>
            </a:extLst>
          </p:cNvPr>
          <p:cNvSpPr>
            <a:spLocks noGrp="1"/>
          </p:cNvSpPr>
          <p:nvPr>
            <p:ph type="dt" sz="half" idx="10"/>
          </p:nvPr>
        </p:nvSpPr>
        <p:spPr/>
        <p:txBody>
          <a:bodyPr/>
          <a:lstStyle/>
          <a:p>
            <a:fld id="{A380E466-642B-2346-8A96-13DD9C4F6600}" type="datetimeFigureOut">
              <a:rPr lang="en-US" smtClean="0"/>
              <a:t>3/1/2022</a:t>
            </a:fld>
            <a:endParaRPr lang="en-US"/>
          </a:p>
        </p:txBody>
      </p:sp>
      <p:sp>
        <p:nvSpPr>
          <p:cNvPr id="3" name="Footer Placeholder 2">
            <a:extLst>
              <a:ext uri="{FF2B5EF4-FFF2-40B4-BE49-F238E27FC236}">
                <a16:creationId xmlns:a16="http://schemas.microsoft.com/office/drawing/2014/main" id="{5472A3DF-A98C-5F4B-8837-E80CF4A97B0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BCC9FFF-6F9B-1849-A3E0-9F0FC91AADC3}"/>
              </a:ext>
            </a:extLst>
          </p:cNvPr>
          <p:cNvSpPr>
            <a:spLocks noGrp="1"/>
          </p:cNvSpPr>
          <p:nvPr>
            <p:ph type="sldNum" sz="quarter" idx="12"/>
          </p:nvPr>
        </p:nvSpPr>
        <p:spPr/>
        <p:txBody>
          <a:bodyPr/>
          <a:lstStyle/>
          <a:p>
            <a:fld id="{FC5DD6EF-8D75-7C40-A86E-8A627390D299}" type="slidenum">
              <a:rPr lang="en-US" smtClean="0"/>
              <a:t>‹#›</a:t>
            </a:fld>
            <a:endParaRPr lang="en-US"/>
          </a:p>
        </p:txBody>
      </p:sp>
    </p:spTree>
    <p:extLst>
      <p:ext uri="{BB962C8B-B14F-4D97-AF65-F5344CB8AC3E}">
        <p14:creationId xmlns:p14="http://schemas.microsoft.com/office/powerpoint/2010/main" val="23459837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6B8F5-8AF0-CC48-BB14-CC4307A841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C3571E5-5915-F646-967C-88954A58B77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52630CC-4EF9-2C4F-9F45-E3AAF7B8E5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EE5DB3-14A2-7E4B-B170-534147C78DE2}"/>
              </a:ext>
            </a:extLst>
          </p:cNvPr>
          <p:cNvSpPr>
            <a:spLocks noGrp="1"/>
          </p:cNvSpPr>
          <p:nvPr>
            <p:ph type="dt" sz="half" idx="10"/>
          </p:nvPr>
        </p:nvSpPr>
        <p:spPr/>
        <p:txBody>
          <a:bodyPr/>
          <a:lstStyle/>
          <a:p>
            <a:fld id="{A380E466-642B-2346-8A96-13DD9C4F6600}" type="datetimeFigureOut">
              <a:rPr lang="en-US" smtClean="0"/>
              <a:t>3/1/2022</a:t>
            </a:fld>
            <a:endParaRPr lang="en-US"/>
          </a:p>
        </p:txBody>
      </p:sp>
      <p:sp>
        <p:nvSpPr>
          <p:cNvPr id="6" name="Footer Placeholder 5">
            <a:extLst>
              <a:ext uri="{FF2B5EF4-FFF2-40B4-BE49-F238E27FC236}">
                <a16:creationId xmlns:a16="http://schemas.microsoft.com/office/drawing/2014/main" id="{42071093-626B-5441-A058-C46ABB9DA2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AEEEC1-5C08-D34B-880F-F52EA7AF2E1D}"/>
              </a:ext>
            </a:extLst>
          </p:cNvPr>
          <p:cNvSpPr>
            <a:spLocks noGrp="1"/>
          </p:cNvSpPr>
          <p:nvPr>
            <p:ph type="sldNum" sz="quarter" idx="12"/>
          </p:nvPr>
        </p:nvSpPr>
        <p:spPr/>
        <p:txBody>
          <a:bodyPr/>
          <a:lstStyle/>
          <a:p>
            <a:fld id="{FC5DD6EF-8D75-7C40-A86E-8A627390D299}" type="slidenum">
              <a:rPr lang="en-US" smtClean="0"/>
              <a:t>‹#›</a:t>
            </a:fld>
            <a:endParaRPr lang="en-US"/>
          </a:p>
        </p:txBody>
      </p:sp>
    </p:spTree>
    <p:extLst>
      <p:ext uri="{BB962C8B-B14F-4D97-AF65-F5344CB8AC3E}">
        <p14:creationId xmlns:p14="http://schemas.microsoft.com/office/powerpoint/2010/main" val="23670209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A026E-A2A1-4E44-A297-8C6B40B40C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E129C57-ECA4-6144-A0C8-41CBA41B5D9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E69ADA3-969F-9247-8CBA-D4E5C0EFFD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18B1A8-9371-B54B-A9D5-BA3EBAA06D6F}"/>
              </a:ext>
            </a:extLst>
          </p:cNvPr>
          <p:cNvSpPr>
            <a:spLocks noGrp="1"/>
          </p:cNvSpPr>
          <p:nvPr>
            <p:ph type="dt" sz="half" idx="10"/>
          </p:nvPr>
        </p:nvSpPr>
        <p:spPr/>
        <p:txBody>
          <a:bodyPr/>
          <a:lstStyle/>
          <a:p>
            <a:fld id="{A380E466-642B-2346-8A96-13DD9C4F6600}" type="datetimeFigureOut">
              <a:rPr lang="en-US" smtClean="0"/>
              <a:t>3/1/2022</a:t>
            </a:fld>
            <a:endParaRPr lang="en-US"/>
          </a:p>
        </p:txBody>
      </p:sp>
      <p:sp>
        <p:nvSpPr>
          <p:cNvPr id="6" name="Footer Placeholder 5">
            <a:extLst>
              <a:ext uri="{FF2B5EF4-FFF2-40B4-BE49-F238E27FC236}">
                <a16:creationId xmlns:a16="http://schemas.microsoft.com/office/drawing/2014/main" id="{2B9BE02C-8C84-FB47-B669-FF6F6547C5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92483C-8176-3D49-8A73-D972CB02A1AB}"/>
              </a:ext>
            </a:extLst>
          </p:cNvPr>
          <p:cNvSpPr>
            <a:spLocks noGrp="1"/>
          </p:cNvSpPr>
          <p:nvPr>
            <p:ph type="sldNum" sz="quarter" idx="12"/>
          </p:nvPr>
        </p:nvSpPr>
        <p:spPr/>
        <p:txBody>
          <a:bodyPr/>
          <a:lstStyle/>
          <a:p>
            <a:fld id="{FC5DD6EF-8D75-7C40-A86E-8A627390D299}" type="slidenum">
              <a:rPr lang="en-US" smtClean="0"/>
              <a:t>‹#›</a:t>
            </a:fld>
            <a:endParaRPr lang="en-US"/>
          </a:p>
        </p:txBody>
      </p:sp>
    </p:spTree>
    <p:extLst>
      <p:ext uri="{BB962C8B-B14F-4D97-AF65-F5344CB8AC3E}">
        <p14:creationId xmlns:p14="http://schemas.microsoft.com/office/powerpoint/2010/main" val="579765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84EB2A7-4A87-9B44-B085-995B07719F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DC633C9-E976-2C47-B155-6F42D84379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BBE7C4-1D9E-F249-BDDD-D715B3E9E2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80E466-642B-2346-8A96-13DD9C4F6600}" type="datetimeFigureOut">
              <a:rPr lang="en-US" smtClean="0"/>
              <a:t>3/1/2022</a:t>
            </a:fld>
            <a:endParaRPr lang="en-US"/>
          </a:p>
        </p:txBody>
      </p:sp>
      <p:sp>
        <p:nvSpPr>
          <p:cNvPr id="5" name="Footer Placeholder 4">
            <a:extLst>
              <a:ext uri="{FF2B5EF4-FFF2-40B4-BE49-F238E27FC236}">
                <a16:creationId xmlns:a16="http://schemas.microsoft.com/office/drawing/2014/main" id="{50D9C71B-A8F3-4F43-BB9A-7E33311F74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8D16014-8C0A-BA41-A5D5-FE86CE4D57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5DD6EF-8D75-7C40-A86E-8A627390D299}" type="slidenum">
              <a:rPr lang="en-US" smtClean="0"/>
              <a:t>‹#›</a:t>
            </a:fld>
            <a:endParaRPr lang="en-US"/>
          </a:p>
        </p:txBody>
      </p:sp>
    </p:spTree>
    <p:extLst>
      <p:ext uri="{BB962C8B-B14F-4D97-AF65-F5344CB8AC3E}">
        <p14:creationId xmlns:p14="http://schemas.microsoft.com/office/powerpoint/2010/main" val="28335149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sv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D683AE6-333A-9240-A5CE-DC14EB3CB3A2}"/>
              </a:ext>
              <a:ext uri="{C183D7F6-B498-43B3-948B-1728B52AA6E4}">
                <adec:decorative xmlns:adec="http://schemas.microsoft.com/office/drawing/2017/decorative" val="1"/>
              </a:ext>
            </a:extLst>
          </p:cNvPr>
          <p:cNvPicPr>
            <a:picLocks noChangeAspect="1"/>
          </p:cNvPicPr>
          <p:nvPr/>
        </p:nvPicPr>
        <p:blipFill rotWithShape="1">
          <a:blip r:embed="rId2"/>
          <a:srcRect l="9421" t="2550" r="16826" b="35220"/>
          <a:stretch/>
        </p:blipFill>
        <p:spPr>
          <a:xfrm>
            <a:off x="0" y="1"/>
            <a:ext cx="12192000" cy="6857999"/>
          </a:xfrm>
          <a:prstGeom prst="rect">
            <a:avLst/>
          </a:prstGeom>
        </p:spPr>
      </p:pic>
      <p:sp>
        <p:nvSpPr>
          <p:cNvPr id="3" name="Subtitle 2">
            <a:extLst>
              <a:ext uri="{FF2B5EF4-FFF2-40B4-BE49-F238E27FC236}">
                <a16:creationId xmlns:a16="http://schemas.microsoft.com/office/drawing/2014/main" id="{91249C19-6ABF-BF41-83FD-445047B983ED}"/>
              </a:ext>
            </a:extLst>
          </p:cNvPr>
          <p:cNvSpPr>
            <a:spLocks noGrp="1"/>
          </p:cNvSpPr>
          <p:nvPr>
            <p:ph type="subTitle" idx="1"/>
          </p:nvPr>
        </p:nvSpPr>
        <p:spPr>
          <a:xfrm>
            <a:off x="2255520" y="3429000"/>
            <a:ext cx="7680960" cy="664502"/>
          </a:xfrm>
        </p:spPr>
        <p:txBody>
          <a:bodyPr vert="horz" lIns="91440" tIns="45720" rIns="91440" bIns="45720" rtlCol="0" anchor="t">
            <a:normAutofit/>
          </a:bodyPr>
          <a:lstStyle/>
          <a:p>
            <a:r>
              <a:rPr lang="en-US" sz="2800" b="1" dirty="0">
                <a:solidFill>
                  <a:srgbClr val="4B878B"/>
                </a:solidFill>
                <a:latin typeface="Montserrat"/>
                <a:ea typeface="Open Sans"/>
                <a:cs typeface="Open Sans"/>
              </a:rPr>
              <a:t>Why I Joined </a:t>
            </a:r>
            <a:r>
              <a:rPr lang="en-US" sz="2800" b="1" dirty="0" err="1">
                <a:solidFill>
                  <a:srgbClr val="4B878B"/>
                </a:solidFill>
                <a:latin typeface="Montserrat"/>
                <a:ea typeface="Open Sans"/>
                <a:cs typeface="Open Sans"/>
              </a:rPr>
              <a:t>CanZell</a:t>
            </a:r>
          </a:p>
        </p:txBody>
      </p:sp>
      <p:pic>
        <p:nvPicPr>
          <p:cNvPr id="7" name="Picture 6" descr="Text, logo&#10;&#10;Description automatically generated">
            <a:extLst>
              <a:ext uri="{FF2B5EF4-FFF2-40B4-BE49-F238E27FC236}">
                <a16:creationId xmlns:a16="http://schemas.microsoft.com/office/drawing/2014/main" id="{CDDF9FC3-C672-FB41-9C80-D2A2E15C1ECC}"/>
              </a:ext>
            </a:extLst>
          </p:cNvPr>
          <p:cNvPicPr>
            <a:picLocks noChangeAspect="1"/>
          </p:cNvPicPr>
          <p:nvPr/>
        </p:nvPicPr>
        <p:blipFill>
          <a:blip r:embed="rId3"/>
          <a:stretch>
            <a:fillRect/>
          </a:stretch>
        </p:blipFill>
        <p:spPr>
          <a:xfrm>
            <a:off x="4085431" y="1799194"/>
            <a:ext cx="4021138" cy="1629806"/>
          </a:xfrm>
          <a:prstGeom prst="rect">
            <a:avLst/>
          </a:prstGeom>
        </p:spPr>
      </p:pic>
    </p:spTree>
    <p:extLst>
      <p:ext uri="{BB962C8B-B14F-4D97-AF65-F5344CB8AC3E}">
        <p14:creationId xmlns:p14="http://schemas.microsoft.com/office/powerpoint/2010/main" val="23129311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73E1690-4F1F-0A49-9ECA-145A83BEFECE}"/>
              </a:ext>
            </a:extLst>
          </p:cNvPr>
          <p:cNvSpPr/>
          <p:nvPr/>
        </p:nvSpPr>
        <p:spPr>
          <a:xfrm>
            <a:off x="0" y="0"/>
            <a:ext cx="12206286" cy="1949450"/>
          </a:xfrm>
          <a:prstGeom prst="rect">
            <a:avLst/>
          </a:prstGeom>
          <a:solidFill>
            <a:srgbClr val="4B8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BFA034"/>
              </a:solidFill>
            </a:endParaRPr>
          </a:p>
        </p:txBody>
      </p:sp>
      <p:pic>
        <p:nvPicPr>
          <p:cNvPr id="6" name="Picture 5" descr="Text, logo&#10;&#10;Description automatically generated">
            <a:extLst>
              <a:ext uri="{FF2B5EF4-FFF2-40B4-BE49-F238E27FC236}">
                <a16:creationId xmlns:a16="http://schemas.microsoft.com/office/drawing/2014/main" id="{099A9AB1-B71D-424B-AB1A-47781BCF011C}"/>
              </a:ext>
            </a:extLst>
          </p:cNvPr>
          <p:cNvPicPr>
            <a:picLocks noChangeAspect="1"/>
          </p:cNvPicPr>
          <p:nvPr/>
        </p:nvPicPr>
        <p:blipFill>
          <a:blip r:embed="rId2">
            <a:biLevel thresh="25000"/>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9587301" y="452294"/>
            <a:ext cx="2486819" cy="1007932"/>
          </a:xfrm>
          <a:prstGeom prst="rect">
            <a:avLst/>
          </a:prstGeom>
        </p:spPr>
      </p:pic>
      <p:sp>
        <p:nvSpPr>
          <p:cNvPr id="11" name="Subtitle 2">
            <a:extLst>
              <a:ext uri="{FF2B5EF4-FFF2-40B4-BE49-F238E27FC236}">
                <a16:creationId xmlns:a16="http://schemas.microsoft.com/office/drawing/2014/main" id="{DED057A7-DD19-4143-A5D4-96AC53EEB7F8}"/>
              </a:ext>
            </a:extLst>
          </p:cNvPr>
          <p:cNvSpPr txBox="1">
            <a:spLocks/>
          </p:cNvSpPr>
          <p:nvPr/>
        </p:nvSpPr>
        <p:spPr>
          <a:xfrm>
            <a:off x="499261" y="353283"/>
            <a:ext cx="7243993" cy="84296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solidFill>
                  <a:schemeClr val="bg1"/>
                </a:solidFill>
                <a:latin typeface="Montserrat"/>
                <a:ea typeface="Open Sans"/>
                <a:cs typeface="Open Sans"/>
              </a:rPr>
              <a:t>The </a:t>
            </a:r>
            <a:r>
              <a:rPr lang="en-US" sz="4400" b="1" dirty="0" err="1">
                <a:solidFill>
                  <a:schemeClr val="bg1"/>
                </a:solidFill>
                <a:latin typeface="Montserrat"/>
                <a:ea typeface="Open Sans"/>
                <a:cs typeface="Open Sans"/>
              </a:rPr>
              <a:t>CanZell</a:t>
            </a:r>
            <a:r>
              <a:rPr lang="en-US" sz="4400" b="1" dirty="0">
                <a:solidFill>
                  <a:schemeClr val="bg1"/>
                </a:solidFill>
                <a:latin typeface="Montserrat"/>
                <a:ea typeface="Open Sans"/>
                <a:cs typeface="Open Sans"/>
              </a:rPr>
              <a:t> Difference</a:t>
            </a:r>
            <a:endParaRPr lang="en-US" dirty="0">
              <a:solidFill>
                <a:schemeClr val="bg1"/>
              </a:solidFill>
            </a:endParaRPr>
          </a:p>
        </p:txBody>
      </p:sp>
      <p:sp>
        <p:nvSpPr>
          <p:cNvPr id="12" name="Subtitle 2">
            <a:extLst>
              <a:ext uri="{FF2B5EF4-FFF2-40B4-BE49-F238E27FC236}">
                <a16:creationId xmlns:a16="http://schemas.microsoft.com/office/drawing/2014/main" id="{2BA88AC6-896C-3E47-9FFD-9D6E50E8C507}"/>
              </a:ext>
            </a:extLst>
          </p:cNvPr>
          <p:cNvSpPr txBox="1">
            <a:spLocks/>
          </p:cNvSpPr>
          <p:nvPr/>
        </p:nvSpPr>
        <p:spPr>
          <a:xfrm>
            <a:off x="506404" y="956260"/>
            <a:ext cx="7243993" cy="84296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solidFill>
                  <a:schemeClr val="bg1"/>
                </a:solidFill>
                <a:latin typeface="Montserrat"/>
                <a:ea typeface="Open Sans"/>
                <a:cs typeface="Open Sans"/>
              </a:rPr>
              <a:t>Why Should I Join?</a:t>
            </a:r>
            <a:endParaRPr lang="en-US" dirty="0">
              <a:solidFill>
                <a:schemeClr val="bg1"/>
              </a:solidFill>
            </a:endParaRPr>
          </a:p>
        </p:txBody>
      </p:sp>
      <p:sp>
        <p:nvSpPr>
          <p:cNvPr id="18" name="TextBox 17">
            <a:extLst>
              <a:ext uri="{FF2B5EF4-FFF2-40B4-BE49-F238E27FC236}">
                <a16:creationId xmlns:a16="http://schemas.microsoft.com/office/drawing/2014/main" id="{2315EB42-FF22-6A41-9A41-CF4CD469D08F}"/>
              </a:ext>
            </a:extLst>
          </p:cNvPr>
          <p:cNvSpPr txBox="1"/>
          <p:nvPr/>
        </p:nvSpPr>
        <p:spPr>
          <a:xfrm>
            <a:off x="507458" y="2978949"/>
            <a:ext cx="5133678" cy="2585323"/>
          </a:xfrm>
          <a:prstGeom prst="rect">
            <a:avLst/>
          </a:prstGeom>
          <a:noFill/>
        </p:spPr>
        <p:txBody>
          <a:bodyPr wrap="square" lIns="91440" tIns="45720" rIns="91440" bIns="45720" rtlCol="0" anchor="t">
            <a:spAutoFit/>
          </a:bodyPr>
          <a:lstStyle/>
          <a:p>
            <a:r>
              <a:rPr lang="en-US" dirty="0">
                <a:latin typeface="Montserrat"/>
                <a:ea typeface="+mn-lt"/>
                <a:cs typeface="+mn-lt"/>
              </a:rPr>
              <a:t>Revenue share means when we get a dollar in, this is how much you get back with profit share. Will they take out expenses? How much was the overhead? </a:t>
            </a:r>
            <a:endParaRPr lang="en-US">
              <a:latin typeface="Montserrat"/>
              <a:ea typeface="+mn-lt"/>
              <a:cs typeface="+mn-lt"/>
            </a:endParaRPr>
          </a:p>
          <a:p>
            <a:endParaRPr lang="en-US" dirty="0">
              <a:latin typeface="Montserrat"/>
              <a:ea typeface="+mn-lt"/>
              <a:cs typeface="+mn-lt"/>
            </a:endParaRPr>
          </a:p>
          <a:p>
            <a:r>
              <a:rPr lang="en-US" dirty="0">
                <a:latin typeface="Montserrat"/>
                <a:ea typeface="+mn-lt"/>
                <a:cs typeface="+mn-lt"/>
              </a:rPr>
              <a:t>There are a lot of people at other brokerages, who are maybe making $20 a month in profit share. That's not going to be life changing for you. </a:t>
            </a:r>
            <a:endParaRPr lang="en-US">
              <a:latin typeface="Montserrat"/>
            </a:endParaRPr>
          </a:p>
        </p:txBody>
      </p:sp>
      <p:pic>
        <p:nvPicPr>
          <p:cNvPr id="2" name="Picture 3" descr="Graphical user interface&#10;&#10;Description automatically generated">
            <a:extLst>
              <a:ext uri="{FF2B5EF4-FFF2-40B4-BE49-F238E27FC236}">
                <a16:creationId xmlns:a16="http://schemas.microsoft.com/office/drawing/2014/main" id="{1FAA5FA8-70D2-48E2-BB1D-11206095FAC4}"/>
              </a:ext>
            </a:extLst>
          </p:cNvPr>
          <p:cNvPicPr>
            <a:picLocks noChangeAspect="1"/>
          </p:cNvPicPr>
          <p:nvPr/>
        </p:nvPicPr>
        <p:blipFill>
          <a:blip r:embed="rId4"/>
          <a:stretch>
            <a:fillRect/>
          </a:stretch>
        </p:blipFill>
        <p:spPr>
          <a:xfrm>
            <a:off x="6023709" y="2745398"/>
            <a:ext cx="5429738" cy="3057280"/>
          </a:xfrm>
          <a:prstGeom prst="rect">
            <a:avLst/>
          </a:prstGeom>
        </p:spPr>
      </p:pic>
    </p:spTree>
    <p:extLst>
      <p:ext uri="{BB962C8B-B14F-4D97-AF65-F5344CB8AC3E}">
        <p14:creationId xmlns:p14="http://schemas.microsoft.com/office/powerpoint/2010/main" val="28296341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73E1690-4F1F-0A49-9ECA-145A83BEFECE}"/>
              </a:ext>
            </a:extLst>
          </p:cNvPr>
          <p:cNvSpPr/>
          <p:nvPr/>
        </p:nvSpPr>
        <p:spPr>
          <a:xfrm>
            <a:off x="0" y="0"/>
            <a:ext cx="12206286" cy="1949450"/>
          </a:xfrm>
          <a:prstGeom prst="rect">
            <a:avLst/>
          </a:prstGeom>
          <a:solidFill>
            <a:srgbClr val="4B8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BFA034"/>
              </a:solidFill>
            </a:endParaRPr>
          </a:p>
        </p:txBody>
      </p:sp>
      <p:pic>
        <p:nvPicPr>
          <p:cNvPr id="6" name="Picture 5" descr="Text, logo&#10;&#10;Description automatically generated">
            <a:extLst>
              <a:ext uri="{FF2B5EF4-FFF2-40B4-BE49-F238E27FC236}">
                <a16:creationId xmlns:a16="http://schemas.microsoft.com/office/drawing/2014/main" id="{099A9AB1-B71D-424B-AB1A-47781BCF011C}"/>
              </a:ext>
            </a:extLst>
          </p:cNvPr>
          <p:cNvPicPr>
            <a:picLocks noChangeAspect="1"/>
          </p:cNvPicPr>
          <p:nvPr/>
        </p:nvPicPr>
        <p:blipFill>
          <a:blip r:embed="rId2">
            <a:biLevel thresh="25000"/>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9587301" y="452294"/>
            <a:ext cx="2486819" cy="1007932"/>
          </a:xfrm>
          <a:prstGeom prst="rect">
            <a:avLst/>
          </a:prstGeom>
        </p:spPr>
      </p:pic>
      <p:sp>
        <p:nvSpPr>
          <p:cNvPr id="11" name="Subtitle 2">
            <a:extLst>
              <a:ext uri="{FF2B5EF4-FFF2-40B4-BE49-F238E27FC236}">
                <a16:creationId xmlns:a16="http://schemas.microsoft.com/office/drawing/2014/main" id="{DED057A7-DD19-4143-A5D4-96AC53EEB7F8}"/>
              </a:ext>
            </a:extLst>
          </p:cNvPr>
          <p:cNvSpPr txBox="1">
            <a:spLocks/>
          </p:cNvSpPr>
          <p:nvPr/>
        </p:nvSpPr>
        <p:spPr>
          <a:xfrm>
            <a:off x="499261" y="353283"/>
            <a:ext cx="7243993" cy="84296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solidFill>
                  <a:schemeClr val="bg1"/>
                </a:solidFill>
                <a:latin typeface="Montserrat"/>
                <a:ea typeface="Open Sans"/>
                <a:cs typeface="Open Sans"/>
              </a:rPr>
              <a:t>Let's Talk About L.O.T.S.</a:t>
            </a:r>
            <a:endParaRPr lang="en-US" dirty="0"/>
          </a:p>
        </p:txBody>
      </p:sp>
      <p:sp>
        <p:nvSpPr>
          <p:cNvPr id="12" name="Subtitle 2">
            <a:extLst>
              <a:ext uri="{FF2B5EF4-FFF2-40B4-BE49-F238E27FC236}">
                <a16:creationId xmlns:a16="http://schemas.microsoft.com/office/drawing/2014/main" id="{2BA88AC6-896C-3E47-9FFD-9D6E50E8C507}"/>
              </a:ext>
            </a:extLst>
          </p:cNvPr>
          <p:cNvSpPr txBox="1">
            <a:spLocks/>
          </p:cNvSpPr>
          <p:nvPr/>
        </p:nvSpPr>
        <p:spPr>
          <a:xfrm>
            <a:off x="506404" y="956260"/>
            <a:ext cx="7243993" cy="84296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solidFill>
                  <a:schemeClr val="bg1"/>
                </a:solidFill>
                <a:latin typeface="Montserrat"/>
                <a:ea typeface="Open Sans"/>
                <a:cs typeface="Open Sans"/>
              </a:rPr>
              <a:t>What Does L.O.T.S. Stand For?</a:t>
            </a:r>
          </a:p>
        </p:txBody>
      </p:sp>
      <p:sp>
        <p:nvSpPr>
          <p:cNvPr id="18" name="TextBox 17">
            <a:extLst>
              <a:ext uri="{FF2B5EF4-FFF2-40B4-BE49-F238E27FC236}">
                <a16:creationId xmlns:a16="http://schemas.microsoft.com/office/drawing/2014/main" id="{2315EB42-FF22-6A41-9A41-CF4CD469D08F}"/>
              </a:ext>
            </a:extLst>
          </p:cNvPr>
          <p:cNvSpPr txBox="1"/>
          <p:nvPr/>
        </p:nvSpPr>
        <p:spPr>
          <a:xfrm>
            <a:off x="6796502" y="3480466"/>
            <a:ext cx="4215369" cy="923330"/>
          </a:xfrm>
          <a:prstGeom prst="rect">
            <a:avLst/>
          </a:prstGeom>
          <a:noFill/>
        </p:spPr>
        <p:txBody>
          <a:bodyPr wrap="square" lIns="91440" tIns="45720" rIns="91440" bIns="45720" rtlCol="0" anchor="t">
            <a:spAutoFit/>
          </a:bodyPr>
          <a:lstStyle/>
          <a:p>
            <a:r>
              <a:rPr lang="en-US" dirty="0">
                <a:latin typeface="Montserrat"/>
                <a:ea typeface="+mn-lt"/>
                <a:cs typeface="+mn-lt"/>
              </a:rPr>
              <a:t>At </a:t>
            </a:r>
            <a:r>
              <a:rPr lang="en-US" dirty="0" err="1">
                <a:latin typeface="Montserrat"/>
                <a:ea typeface="+mn-lt"/>
                <a:cs typeface="+mn-lt"/>
              </a:rPr>
              <a:t>CanZell</a:t>
            </a:r>
            <a:r>
              <a:rPr lang="en-US" dirty="0">
                <a:latin typeface="Montserrat"/>
                <a:ea typeface="+mn-lt"/>
                <a:cs typeface="+mn-lt"/>
              </a:rPr>
              <a:t>, we believe in L.O.T.S., our acronym for Leads, Ownership, Technology, and Support.</a:t>
            </a:r>
            <a:endParaRPr lang="en-US" dirty="0">
              <a:latin typeface="Montserrat"/>
              <a:cs typeface="Calibri" panose="020F0502020204030204"/>
            </a:endParaRPr>
          </a:p>
        </p:txBody>
      </p:sp>
      <p:pic>
        <p:nvPicPr>
          <p:cNvPr id="2" name="Picture 3" descr="A picture containing application&#10;&#10;Description automatically generated">
            <a:extLst>
              <a:ext uri="{FF2B5EF4-FFF2-40B4-BE49-F238E27FC236}">
                <a16:creationId xmlns:a16="http://schemas.microsoft.com/office/drawing/2014/main" id="{7B3B7C08-0F37-4958-B66D-BAAE2FD1C36A}"/>
              </a:ext>
            </a:extLst>
          </p:cNvPr>
          <p:cNvPicPr>
            <a:picLocks noChangeAspect="1"/>
          </p:cNvPicPr>
          <p:nvPr/>
        </p:nvPicPr>
        <p:blipFill rotWithShape="1">
          <a:blip r:embed="rId4"/>
          <a:srcRect l="23803" r="12367" b="-236"/>
          <a:stretch/>
        </p:blipFill>
        <p:spPr>
          <a:xfrm>
            <a:off x="504092" y="2354629"/>
            <a:ext cx="4687992" cy="4161227"/>
          </a:xfrm>
          <a:prstGeom prst="rect">
            <a:avLst/>
          </a:prstGeom>
        </p:spPr>
      </p:pic>
    </p:spTree>
    <p:extLst>
      <p:ext uri="{BB962C8B-B14F-4D97-AF65-F5344CB8AC3E}">
        <p14:creationId xmlns:p14="http://schemas.microsoft.com/office/powerpoint/2010/main" val="35996912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73E1690-4F1F-0A49-9ECA-145A83BEFECE}"/>
              </a:ext>
            </a:extLst>
          </p:cNvPr>
          <p:cNvSpPr/>
          <p:nvPr/>
        </p:nvSpPr>
        <p:spPr>
          <a:xfrm>
            <a:off x="0" y="0"/>
            <a:ext cx="12206286" cy="1949450"/>
          </a:xfrm>
          <a:prstGeom prst="rect">
            <a:avLst/>
          </a:prstGeom>
          <a:solidFill>
            <a:srgbClr val="4B8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BFA034"/>
              </a:solidFill>
            </a:endParaRPr>
          </a:p>
        </p:txBody>
      </p:sp>
      <p:pic>
        <p:nvPicPr>
          <p:cNvPr id="6" name="Picture 5" descr="Text, logo&#10;&#10;Description automatically generated">
            <a:extLst>
              <a:ext uri="{FF2B5EF4-FFF2-40B4-BE49-F238E27FC236}">
                <a16:creationId xmlns:a16="http://schemas.microsoft.com/office/drawing/2014/main" id="{099A9AB1-B71D-424B-AB1A-47781BCF011C}"/>
              </a:ext>
            </a:extLst>
          </p:cNvPr>
          <p:cNvPicPr>
            <a:picLocks noChangeAspect="1"/>
          </p:cNvPicPr>
          <p:nvPr/>
        </p:nvPicPr>
        <p:blipFill>
          <a:blip r:embed="rId2">
            <a:biLevel thresh="25000"/>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9587301" y="452294"/>
            <a:ext cx="2486819" cy="1007932"/>
          </a:xfrm>
          <a:prstGeom prst="rect">
            <a:avLst/>
          </a:prstGeom>
        </p:spPr>
      </p:pic>
      <p:sp>
        <p:nvSpPr>
          <p:cNvPr id="11" name="Subtitle 2">
            <a:extLst>
              <a:ext uri="{FF2B5EF4-FFF2-40B4-BE49-F238E27FC236}">
                <a16:creationId xmlns:a16="http://schemas.microsoft.com/office/drawing/2014/main" id="{DED057A7-DD19-4143-A5D4-96AC53EEB7F8}"/>
              </a:ext>
            </a:extLst>
          </p:cNvPr>
          <p:cNvSpPr txBox="1">
            <a:spLocks/>
          </p:cNvSpPr>
          <p:nvPr/>
        </p:nvSpPr>
        <p:spPr>
          <a:xfrm>
            <a:off x="499261" y="353283"/>
            <a:ext cx="7243993" cy="84296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solidFill>
                  <a:schemeClr val="bg1"/>
                </a:solidFill>
                <a:latin typeface="Montserrat"/>
                <a:ea typeface="Open Sans"/>
                <a:cs typeface="Open Sans"/>
              </a:rPr>
              <a:t>Let's Talk About L.O.T.S.</a:t>
            </a:r>
            <a:endParaRPr lang="en-US" dirty="0"/>
          </a:p>
        </p:txBody>
      </p:sp>
      <p:sp>
        <p:nvSpPr>
          <p:cNvPr id="12" name="Subtitle 2">
            <a:extLst>
              <a:ext uri="{FF2B5EF4-FFF2-40B4-BE49-F238E27FC236}">
                <a16:creationId xmlns:a16="http://schemas.microsoft.com/office/drawing/2014/main" id="{2BA88AC6-896C-3E47-9FFD-9D6E50E8C507}"/>
              </a:ext>
            </a:extLst>
          </p:cNvPr>
          <p:cNvSpPr txBox="1">
            <a:spLocks/>
          </p:cNvSpPr>
          <p:nvPr/>
        </p:nvSpPr>
        <p:spPr>
          <a:xfrm>
            <a:off x="506404" y="956260"/>
            <a:ext cx="7243993" cy="84296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solidFill>
                  <a:schemeClr val="bg1"/>
                </a:solidFill>
                <a:latin typeface="Montserrat"/>
                <a:ea typeface="Open Sans"/>
                <a:cs typeface="Open Sans"/>
              </a:rPr>
              <a:t>L Stands For Leads</a:t>
            </a:r>
            <a:endParaRPr lang="en-US" dirty="0"/>
          </a:p>
        </p:txBody>
      </p:sp>
      <p:sp>
        <p:nvSpPr>
          <p:cNvPr id="18" name="TextBox 17">
            <a:extLst>
              <a:ext uri="{FF2B5EF4-FFF2-40B4-BE49-F238E27FC236}">
                <a16:creationId xmlns:a16="http://schemas.microsoft.com/office/drawing/2014/main" id="{2315EB42-FF22-6A41-9A41-CF4CD469D08F}"/>
              </a:ext>
            </a:extLst>
          </p:cNvPr>
          <p:cNvSpPr txBox="1"/>
          <p:nvPr/>
        </p:nvSpPr>
        <p:spPr>
          <a:xfrm>
            <a:off x="5555808" y="3714926"/>
            <a:ext cx="4381447" cy="1477328"/>
          </a:xfrm>
          <a:prstGeom prst="rect">
            <a:avLst/>
          </a:prstGeom>
          <a:noFill/>
        </p:spPr>
        <p:txBody>
          <a:bodyPr wrap="square" lIns="91440" tIns="45720" rIns="91440" bIns="45720" rtlCol="0" anchor="t">
            <a:spAutoFit/>
          </a:bodyPr>
          <a:lstStyle/>
          <a:p>
            <a:r>
              <a:rPr lang="en-US" dirty="0">
                <a:latin typeface="Montserrat"/>
                <a:ea typeface="+mn-lt"/>
                <a:cs typeface="+mn-lt"/>
              </a:rPr>
              <a:t>We've partnered with </a:t>
            </a:r>
            <a:r>
              <a:rPr lang="en-US" dirty="0" err="1">
                <a:latin typeface="Montserrat"/>
                <a:ea typeface="+mn-lt"/>
                <a:cs typeface="+mn-lt"/>
              </a:rPr>
              <a:t>Kv</a:t>
            </a:r>
            <a:r>
              <a:rPr lang="en-US" dirty="0">
                <a:latin typeface="Montserrat"/>
                <a:ea typeface="+mn-lt"/>
                <a:cs typeface="+mn-lt"/>
              </a:rPr>
              <a:t> Core for leads. You can get these leads for $3 to $15 a lead. That is such a huge, drastic change on how much the price per lead is. </a:t>
            </a:r>
            <a:endParaRPr lang="en-US">
              <a:latin typeface="Montserrat"/>
            </a:endParaRPr>
          </a:p>
        </p:txBody>
      </p:sp>
      <p:pic>
        <p:nvPicPr>
          <p:cNvPr id="3" name="Picture 2" descr="Icon&#10;&#10;Description automatically generated">
            <a:extLst>
              <a:ext uri="{FF2B5EF4-FFF2-40B4-BE49-F238E27FC236}">
                <a16:creationId xmlns:a16="http://schemas.microsoft.com/office/drawing/2014/main" id="{F1612B65-05CB-4F45-9020-2A651925BB7F}"/>
              </a:ext>
            </a:extLst>
          </p:cNvPr>
          <p:cNvPicPr>
            <a:picLocks noChangeAspect="1"/>
          </p:cNvPicPr>
          <p:nvPr/>
        </p:nvPicPr>
        <p:blipFill>
          <a:blip r:embed="rId4"/>
          <a:stretch>
            <a:fillRect/>
          </a:stretch>
        </p:blipFill>
        <p:spPr>
          <a:xfrm>
            <a:off x="1024128" y="2552427"/>
            <a:ext cx="3477768" cy="3477768"/>
          </a:xfrm>
          <a:prstGeom prst="rect">
            <a:avLst/>
          </a:prstGeom>
        </p:spPr>
      </p:pic>
      <p:sp>
        <p:nvSpPr>
          <p:cNvPr id="4" name="Subtitle 2">
            <a:extLst>
              <a:ext uri="{FF2B5EF4-FFF2-40B4-BE49-F238E27FC236}">
                <a16:creationId xmlns:a16="http://schemas.microsoft.com/office/drawing/2014/main" id="{0B7ED2FE-BA28-459E-B620-818ADFBF2EC5}"/>
              </a:ext>
            </a:extLst>
          </p:cNvPr>
          <p:cNvSpPr txBox="1">
            <a:spLocks/>
          </p:cNvSpPr>
          <p:nvPr/>
        </p:nvSpPr>
        <p:spPr>
          <a:xfrm>
            <a:off x="5499534" y="2738160"/>
            <a:ext cx="5864964" cy="137678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solidFill>
                  <a:srgbClr val="4B878B"/>
                </a:solidFill>
                <a:latin typeface="Montserrat"/>
                <a:ea typeface="Open Sans"/>
                <a:cs typeface="Open Sans"/>
              </a:rPr>
              <a:t>L Stands For Leads</a:t>
            </a:r>
            <a:endParaRPr lang="en-US" sz="4400" b="1" dirty="0">
              <a:solidFill>
                <a:srgbClr val="4B878B"/>
              </a:solidFill>
              <a:latin typeface="Montserrat" pitchFamily="2" charset="77"/>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7922102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73E1690-4F1F-0A49-9ECA-145A83BEFECE}"/>
              </a:ext>
            </a:extLst>
          </p:cNvPr>
          <p:cNvSpPr/>
          <p:nvPr/>
        </p:nvSpPr>
        <p:spPr>
          <a:xfrm>
            <a:off x="0" y="0"/>
            <a:ext cx="12206286" cy="1949450"/>
          </a:xfrm>
          <a:prstGeom prst="rect">
            <a:avLst/>
          </a:prstGeom>
          <a:solidFill>
            <a:srgbClr val="4B8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BFA034"/>
              </a:solidFill>
            </a:endParaRPr>
          </a:p>
        </p:txBody>
      </p:sp>
      <p:pic>
        <p:nvPicPr>
          <p:cNvPr id="6" name="Picture 5" descr="Text, logo&#10;&#10;Description automatically generated">
            <a:extLst>
              <a:ext uri="{FF2B5EF4-FFF2-40B4-BE49-F238E27FC236}">
                <a16:creationId xmlns:a16="http://schemas.microsoft.com/office/drawing/2014/main" id="{099A9AB1-B71D-424B-AB1A-47781BCF011C}"/>
              </a:ext>
            </a:extLst>
          </p:cNvPr>
          <p:cNvPicPr>
            <a:picLocks noChangeAspect="1"/>
          </p:cNvPicPr>
          <p:nvPr/>
        </p:nvPicPr>
        <p:blipFill>
          <a:blip r:embed="rId2">
            <a:biLevel thresh="25000"/>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9587301" y="452294"/>
            <a:ext cx="2486819" cy="1007932"/>
          </a:xfrm>
          <a:prstGeom prst="rect">
            <a:avLst/>
          </a:prstGeom>
        </p:spPr>
      </p:pic>
      <p:sp>
        <p:nvSpPr>
          <p:cNvPr id="11" name="Subtitle 2">
            <a:extLst>
              <a:ext uri="{FF2B5EF4-FFF2-40B4-BE49-F238E27FC236}">
                <a16:creationId xmlns:a16="http://schemas.microsoft.com/office/drawing/2014/main" id="{DED057A7-DD19-4143-A5D4-96AC53EEB7F8}"/>
              </a:ext>
            </a:extLst>
          </p:cNvPr>
          <p:cNvSpPr txBox="1">
            <a:spLocks/>
          </p:cNvSpPr>
          <p:nvPr/>
        </p:nvSpPr>
        <p:spPr>
          <a:xfrm>
            <a:off x="499261" y="353283"/>
            <a:ext cx="7243993" cy="84296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solidFill>
                  <a:schemeClr val="bg1"/>
                </a:solidFill>
                <a:latin typeface="Montserrat"/>
                <a:ea typeface="Open Sans"/>
                <a:cs typeface="Open Sans"/>
              </a:rPr>
              <a:t>Let's Talk About L.O.T.S.</a:t>
            </a:r>
            <a:endParaRPr lang="en-US" dirty="0"/>
          </a:p>
        </p:txBody>
      </p:sp>
      <p:sp>
        <p:nvSpPr>
          <p:cNvPr id="12" name="Subtitle 2">
            <a:extLst>
              <a:ext uri="{FF2B5EF4-FFF2-40B4-BE49-F238E27FC236}">
                <a16:creationId xmlns:a16="http://schemas.microsoft.com/office/drawing/2014/main" id="{2BA88AC6-896C-3E47-9FFD-9D6E50E8C507}"/>
              </a:ext>
            </a:extLst>
          </p:cNvPr>
          <p:cNvSpPr txBox="1">
            <a:spLocks/>
          </p:cNvSpPr>
          <p:nvPr/>
        </p:nvSpPr>
        <p:spPr>
          <a:xfrm>
            <a:off x="506404" y="956260"/>
            <a:ext cx="7243993" cy="84296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solidFill>
                  <a:schemeClr val="bg1"/>
                </a:solidFill>
                <a:latin typeface="Montserrat"/>
                <a:ea typeface="Open Sans"/>
                <a:cs typeface="Open Sans"/>
              </a:rPr>
              <a:t>L Stands For Leads</a:t>
            </a:r>
          </a:p>
        </p:txBody>
      </p:sp>
      <p:pic>
        <p:nvPicPr>
          <p:cNvPr id="3" name="Picture 2">
            <a:extLst>
              <a:ext uri="{FF2B5EF4-FFF2-40B4-BE49-F238E27FC236}">
                <a16:creationId xmlns:a16="http://schemas.microsoft.com/office/drawing/2014/main" id="{1AF14BD4-0968-D541-91AF-F1532A5EF036}"/>
              </a:ext>
            </a:extLst>
          </p:cNvPr>
          <p:cNvPicPr>
            <a:picLocks noChangeAspect="1"/>
          </p:cNvPicPr>
          <p:nvPr/>
        </p:nvPicPr>
        <p:blipFill>
          <a:blip r:embed="rId4"/>
          <a:stretch>
            <a:fillRect/>
          </a:stretch>
        </p:blipFill>
        <p:spPr>
          <a:xfrm>
            <a:off x="1024128" y="2552427"/>
            <a:ext cx="3477768" cy="3477768"/>
          </a:xfrm>
          <a:prstGeom prst="rect">
            <a:avLst/>
          </a:prstGeom>
        </p:spPr>
      </p:pic>
      <p:sp>
        <p:nvSpPr>
          <p:cNvPr id="18" name="TextBox 17">
            <a:extLst>
              <a:ext uri="{FF2B5EF4-FFF2-40B4-BE49-F238E27FC236}">
                <a16:creationId xmlns:a16="http://schemas.microsoft.com/office/drawing/2014/main" id="{2315EB42-FF22-6A41-9A41-CF4CD469D08F}"/>
              </a:ext>
            </a:extLst>
          </p:cNvPr>
          <p:cNvSpPr txBox="1"/>
          <p:nvPr/>
        </p:nvSpPr>
        <p:spPr>
          <a:xfrm>
            <a:off x="4871963" y="3099465"/>
            <a:ext cx="6257139" cy="2585323"/>
          </a:xfrm>
          <a:prstGeom prst="rect">
            <a:avLst/>
          </a:prstGeom>
          <a:noFill/>
        </p:spPr>
        <p:txBody>
          <a:bodyPr wrap="square" lIns="91440" tIns="45720" rIns="91440" bIns="45720" rtlCol="0" anchor="t">
            <a:spAutoFit/>
          </a:bodyPr>
          <a:lstStyle/>
          <a:p>
            <a:r>
              <a:rPr lang="en-US" dirty="0">
                <a:latin typeface="Montserrat"/>
                <a:ea typeface="+mn-lt"/>
                <a:cs typeface="+mn-lt"/>
              </a:rPr>
              <a:t>So you don't have to hire a Google AdWords company, or hire a Facebook company. With Realtor and Zillow.com, if you can get leads with them for less than two hundred dollars a lead, you are lucky. </a:t>
            </a:r>
            <a:endParaRPr lang="en-US"/>
          </a:p>
          <a:p>
            <a:endParaRPr lang="en-US" dirty="0">
              <a:latin typeface="Montserrat"/>
              <a:ea typeface="+mn-lt"/>
              <a:cs typeface="+mn-lt"/>
            </a:endParaRPr>
          </a:p>
          <a:p>
            <a:r>
              <a:rPr lang="en-US" dirty="0">
                <a:latin typeface="Montserrat"/>
                <a:ea typeface="+mn-lt"/>
                <a:cs typeface="+mn-lt"/>
              </a:rPr>
              <a:t>With </a:t>
            </a:r>
            <a:r>
              <a:rPr lang="en-US" dirty="0" err="1">
                <a:latin typeface="Montserrat"/>
                <a:ea typeface="+mn-lt"/>
                <a:cs typeface="+mn-lt"/>
              </a:rPr>
              <a:t>Kv</a:t>
            </a:r>
            <a:r>
              <a:rPr lang="en-US" dirty="0">
                <a:latin typeface="Montserrat"/>
                <a:ea typeface="+mn-lt"/>
                <a:cs typeface="+mn-lt"/>
              </a:rPr>
              <a:t> Core, you can, in three clicks, get these leads. If you're not doing that right now and buying those leads, make a commitment this year to do that.</a:t>
            </a:r>
            <a:endParaRPr lang="en-US">
              <a:cs typeface="Calibri"/>
            </a:endParaRPr>
          </a:p>
        </p:txBody>
      </p:sp>
    </p:spTree>
    <p:extLst>
      <p:ext uri="{BB962C8B-B14F-4D97-AF65-F5344CB8AC3E}">
        <p14:creationId xmlns:p14="http://schemas.microsoft.com/office/powerpoint/2010/main" val="12161692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73E1690-4F1F-0A49-9ECA-145A83BEFECE}"/>
              </a:ext>
            </a:extLst>
          </p:cNvPr>
          <p:cNvSpPr/>
          <p:nvPr/>
        </p:nvSpPr>
        <p:spPr>
          <a:xfrm>
            <a:off x="0" y="0"/>
            <a:ext cx="12206286" cy="1949450"/>
          </a:xfrm>
          <a:prstGeom prst="rect">
            <a:avLst/>
          </a:prstGeom>
          <a:solidFill>
            <a:srgbClr val="4B8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BFA034"/>
              </a:solidFill>
            </a:endParaRPr>
          </a:p>
        </p:txBody>
      </p:sp>
      <p:pic>
        <p:nvPicPr>
          <p:cNvPr id="6" name="Picture 5" descr="Text, logo&#10;&#10;Description automatically generated">
            <a:extLst>
              <a:ext uri="{FF2B5EF4-FFF2-40B4-BE49-F238E27FC236}">
                <a16:creationId xmlns:a16="http://schemas.microsoft.com/office/drawing/2014/main" id="{099A9AB1-B71D-424B-AB1A-47781BCF011C}"/>
              </a:ext>
            </a:extLst>
          </p:cNvPr>
          <p:cNvPicPr>
            <a:picLocks noChangeAspect="1"/>
          </p:cNvPicPr>
          <p:nvPr/>
        </p:nvPicPr>
        <p:blipFill>
          <a:blip r:embed="rId2">
            <a:biLevel thresh="25000"/>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9587301" y="452294"/>
            <a:ext cx="2486819" cy="1007932"/>
          </a:xfrm>
          <a:prstGeom prst="rect">
            <a:avLst/>
          </a:prstGeom>
        </p:spPr>
      </p:pic>
      <p:sp>
        <p:nvSpPr>
          <p:cNvPr id="11" name="Subtitle 2">
            <a:extLst>
              <a:ext uri="{FF2B5EF4-FFF2-40B4-BE49-F238E27FC236}">
                <a16:creationId xmlns:a16="http://schemas.microsoft.com/office/drawing/2014/main" id="{DED057A7-DD19-4143-A5D4-96AC53EEB7F8}"/>
              </a:ext>
            </a:extLst>
          </p:cNvPr>
          <p:cNvSpPr txBox="1">
            <a:spLocks/>
          </p:cNvSpPr>
          <p:nvPr/>
        </p:nvSpPr>
        <p:spPr>
          <a:xfrm>
            <a:off x="499261" y="353283"/>
            <a:ext cx="7243993" cy="84296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solidFill>
                  <a:schemeClr val="bg1"/>
                </a:solidFill>
                <a:latin typeface="Montserrat"/>
                <a:ea typeface="Open Sans"/>
                <a:cs typeface="Open Sans"/>
              </a:rPr>
              <a:t>Let's Talk About L.O.T.S.</a:t>
            </a:r>
          </a:p>
        </p:txBody>
      </p:sp>
      <p:sp>
        <p:nvSpPr>
          <p:cNvPr id="12" name="Subtitle 2">
            <a:extLst>
              <a:ext uri="{FF2B5EF4-FFF2-40B4-BE49-F238E27FC236}">
                <a16:creationId xmlns:a16="http://schemas.microsoft.com/office/drawing/2014/main" id="{2BA88AC6-896C-3E47-9FFD-9D6E50E8C507}"/>
              </a:ext>
            </a:extLst>
          </p:cNvPr>
          <p:cNvSpPr txBox="1">
            <a:spLocks/>
          </p:cNvSpPr>
          <p:nvPr/>
        </p:nvSpPr>
        <p:spPr>
          <a:xfrm>
            <a:off x="506404" y="956260"/>
            <a:ext cx="7243993" cy="84296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solidFill>
                  <a:schemeClr val="bg1"/>
                </a:solidFill>
                <a:latin typeface="Montserrat"/>
                <a:ea typeface="Open Sans"/>
                <a:cs typeface="Open Sans"/>
              </a:rPr>
              <a:t>O Stands For Ownership</a:t>
            </a:r>
            <a:endParaRPr lang="en-US" dirty="0">
              <a:solidFill>
                <a:schemeClr val="bg1"/>
              </a:solidFill>
            </a:endParaRPr>
          </a:p>
        </p:txBody>
      </p:sp>
      <p:sp>
        <p:nvSpPr>
          <p:cNvPr id="18" name="TextBox 17">
            <a:extLst>
              <a:ext uri="{FF2B5EF4-FFF2-40B4-BE49-F238E27FC236}">
                <a16:creationId xmlns:a16="http://schemas.microsoft.com/office/drawing/2014/main" id="{2315EB42-FF22-6A41-9A41-CF4CD469D08F}"/>
              </a:ext>
            </a:extLst>
          </p:cNvPr>
          <p:cNvSpPr txBox="1"/>
          <p:nvPr/>
        </p:nvSpPr>
        <p:spPr>
          <a:xfrm>
            <a:off x="497688" y="3428333"/>
            <a:ext cx="6481831" cy="2031325"/>
          </a:xfrm>
          <a:prstGeom prst="rect">
            <a:avLst/>
          </a:prstGeom>
          <a:noFill/>
        </p:spPr>
        <p:txBody>
          <a:bodyPr wrap="square" lIns="91440" tIns="45720" rIns="91440" bIns="45720" rtlCol="0" anchor="t">
            <a:spAutoFit/>
          </a:bodyPr>
          <a:lstStyle/>
          <a:p>
            <a:r>
              <a:rPr lang="en-US" dirty="0">
                <a:latin typeface="Montserrat"/>
                <a:ea typeface="+mn-lt"/>
                <a:cs typeface="+mn-lt"/>
              </a:rPr>
              <a:t>When I first became an agent, I worked for a company, and I got tons of plaques. I was the number one agent. Number one agent in the region number one in this. And guess what? All those plaques? I've recently thrown all of those away. They are nothing but trash. You don't want plaques. What you want is you want equity and stock in the company. </a:t>
            </a:r>
            <a:endParaRPr lang="en-US">
              <a:latin typeface="Montserrat"/>
            </a:endParaRPr>
          </a:p>
        </p:txBody>
      </p:sp>
      <p:sp>
        <p:nvSpPr>
          <p:cNvPr id="2" name="Subtitle 2">
            <a:extLst>
              <a:ext uri="{FF2B5EF4-FFF2-40B4-BE49-F238E27FC236}">
                <a16:creationId xmlns:a16="http://schemas.microsoft.com/office/drawing/2014/main" id="{CDA5626B-E77B-4E5D-A16E-3FA6ED9438FC}"/>
              </a:ext>
            </a:extLst>
          </p:cNvPr>
          <p:cNvSpPr txBox="1">
            <a:spLocks/>
          </p:cNvSpPr>
          <p:nvPr/>
        </p:nvSpPr>
        <p:spPr>
          <a:xfrm>
            <a:off x="399996" y="2552544"/>
            <a:ext cx="7584348" cy="137678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solidFill>
                  <a:srgbClr val="4B878B"/>
                </a:solidFill>
                <a:latin typeface="Montserrat"/>
                <a:ea typeface="Open Sans"/>
                <a:cs typeface="Open Sans"/>
              </a:rPr>
              <a:t>O Stands For Ownership</a:t>
            </a:r>
            <a:endParaRPr lang="en-US" sz="4400" b="1" dirty="0">
              <a:solidFill>
                <a:srgbClr val="4B878B"/>
              </a:solidFill>
              <a:latin typeface="Montserrat" pitchFamily="2" charset="77"/>
              <a:ea typeface="Open Sans" panose="020B0606030504020204" pitchFamily="34" charset="0"/>
              <a:cs typeface="Open Sans" panose="020B0606030504020204" pitchFamily="34" charset="0"/>
            </a:endParaRPr>
          </a:p>
        </p:txBody>
      </p:sp>
      <p:pic>
        <p:nvPicPr>
          <p:cNvPr id="4" name="Picture 4" descr="Graphical user interface, application&#10;&#10;Description automatically generated">
            <a:extLst>
              <a:ext uri="{FF2B5EF4-FFF2-40B4-BE49-F238E27FC236}">
                <a16:creationId xmlns:a16="http://schemas.microsoft.com/office/drawing/2014/main" id="{99F0DD39-4EAB-4FBC-8FA5-1D187B57E92C}"/>
              </a:ext>
            </a:extLst>
          </p:cNvPr>
          <p:cNvPicPr>
            <a:picLocks noChangeAspect="1"/>
          </p:cNvPicPr>
          <p:nvPr/>
        </p:nvPicPr>
        <p:blipFill>
          <a:blip r:embed="rId4"/>
          <a:stretch>
            <a:fillRect/>
          </a:stretch>
        </p:blipFill>
        <p:spPr>
          <a:xfrm>
            <a:off x="7254631" y="3458552"/>
            <a:ext cx="4443046" cy="2510203"/>
          </a:xfrm>
          <a:prstGeom prst="rect">
            <a:avLst/>
          </a:prstGeom>
        </p:spPr>
      </p:pic>
    </p:spTree>
    <p:extLst>
      <p:ext uri="{BB962C8B-B14F-4D97-AF65-F5344CB8AC3E}">
        <p14:creationId xmlns:p14="http://schemas.microsoft.com/office/powerpoint/2010/main" val="28720978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73E1690-4F1F-0A49-9ECA-145A83BEFECE}"/>
              </a:ext>
            </a:extLst>
          </p:cNvPr>
          <p:cNvSpPr/>
          <p:nvPr/>
        </p:nvSpPr>
        <p:spPr>
          <a:xfrm>
            <a:off x="0" y="0"/>
            <a:ext cx="12206286" cy="1949450"/>
          </a:xfrm>
          <a:prstGeom prst="rect">
            <a:avLst/>
          </a:prstGeom>
          <a:solidFill>
            <a:srgbClr val="4B8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BFA034"/>
              </a:solidFill>
            </a:endParaRPr>
          </a:p>
        </p:txBody>
      </p:sp>
      <p:pic>
        <p:nvPicPr>
          <p:cNvPr id="6" name="Picture 5" descr="Text, logo&#10;&#10;Description automatically generated">
            <a:extLst>
              <a:ext uri="{FF2B5EF4-FFF2-40B4-BE49-F238E27FC236}">
                <a16:creationId xmlns:a16="http://schemas.microsoft.com/office/drawing/2014/main" id="{099A9AB1-B71D-424B-AB1A-47781BCF011C}"/>
              </a:ext>
            </a:extLst>
          </p:cNvPr>
          <p:cNvPicPr>
            <a:picLocks noChangeAspect="1"/>
          </p:cNvPicPr>
          <p:nvPr/>
        </p:nvPicPr>
        <p:blipFill>
          <a:blip r:embed="rId2">
            <a:biLevel thresh="25000"/>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9587301" y="452294"/>
            <a:ext cx="2486819" cy="1007932"/>
          </a:xfrm>
          <a:prstGeom prst="rect">
            <a:avLst/>
          </a:prstGeom>
        </p:spPr>
      </p:pic>
      <p:sp>
        <p:nvSpPr>
          <p:cNvPr id="11" name="Subtitle 2">
            <a:extLst>
              <a:ext uri="{FF2B5EF4-FFF2-40B4-BE49-F238E27FC236}">
                <a16:creationId xmlns:a16="http://schemas.microsoft.com/office/drawing/2014/main" id="{DED057A7-DD19-4143-A5D4-96AC53EEB7F8}"/>
              </a:ext>
            </a:extLst>
          </p:cNvPr>
          <p:cNvSpPr txBox="1">
            <a:spLocks/>
          </p:cNvSpPr>
          <p:nvPr/>
        </p:nvSpPr>
        <p:spPr>
          <a:xfrm>
            <a:off x="499261" y="353283"/>
            <a:ext cx="7243993" cy="84296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solidFill>
                  <a:schemeClr val="bg1"/>
                </a:solidFill>
                <a:latin typeface="Montserrat"/>
                <a:ea typeface="Open Sans"/>
                <a:cs typeface="Open Sans"/>
              </a:rPr>
              <a:t>Let's Talk About L.O.T.S.</a:t>
            </a:r>
          </a:p>
        </p:txBody>
      </p:sp>
      <p:sp>
        <p:nvSpPr>
          <p:cNvPr id="12" name="Subtitle 2">
            <a:extLst>
              <a:ext uri="{FF2B5EF4-FFF2-40B4-BE49-F238E27FC236}">
                <a16:creationId xmlns:a16="http://schemas.microsoft.com/office/drawing/2014/main" id="{2BA88AC6-896C-3E47-9FFD-9D6E50E8C507}"/>
              </a:ext>
            </a:extLst>
          </p:cNvPr>
          <p:cNvSpPr txBox="1">
            <a:spLocks/>
          </p:cNvSpPr>
          <p:nvPr/>
        </p:nvSpPr>
        <p:spPr>
          <a:xfrm>
            <a:off x="506404" y="956260"/>
            <a:ext cx="7243993" cy="84296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solidFill>
                  <a:schemeClr val="bg1"/>
                </a:solidFill>
                <a:latin typeface="Montserrat"/>
                <a:ea typeface="Open Sans"/>
                <a:cs typeface="Open Sans"/>
              </a:rPr>
              <a:t>O Stands For Ownership</a:t>
            </a:r>
            <a:endParaRPr lang="en-US" dirty="0">
              <a:solidFill>
                <a:schemeClr val="bg1"/>
              </a:solidFill>
            </a:endParaRPr>
          </a:p>
        </p:txBody>
      </p:sp>
      <p:pic>
        <p:nvPicPr>
          <p:cNvPr id="3" name="Picture 2">
            <a:extLst>
              <a:ext uri="{FF2B5EF4-FFF2-40B4-BE49-F238E27FC236}">
                <a16:creationId xmlns:a16="http://schemas.microsoft.com/office/drawing/2014/main" id="{1AF14BD4-0968-D541-91AF-F1532A5EF036}"/>
              </a:ext>
            </a:extLst>
          </p:cNvPr>
          <p:cNvPicPr>
            <a:picLocks noChangeAspect="1"/>
          </p:cNvPicPr>
          <p:nvPr/>
        </p:nvPicPr>
        <p:blipFill>
          <a:blip r:embed="rId4"/>
          <a:srcRect/>
          <a:stretch/>
        </p:blipFill>
        <p:spPr>
          <a:xfrm>
            <a:off x="7534785" y="2908982"/>
            <a:ext cx="3870568" cy="2563217"/>
          </a:xfrm>
          <a:prstGeom prst="rect">
            <a:avLst/>
          </a:prstGeom>
        </p:spPr>
      </p:pic>
      <p:sp>
        <p:nvSpPr>
          <p:cNvPr id="18" name="TextBox 17">
            <a:extLst>
              <a:ext uri="{FF2B5EF4-FFF2-40B4-BE49-F238E27FC236}">
                <a16:creationId xmlns:a16="http://schemas.microsoft.com/office/drawing/2014/main" id="{2315EB42-FF22-6A41-9A41-CF4CD469D08F}"/>
              </a:ext>
            </a:extLst>
          </p:cNvPr>
          <p:cNvSpPr txBox="1"/>
          <p:nvPr/>
        </p:nvSpPr>
        <p:spPr>
          <a:xfrm>
            <a:off x="995919" y="3174334"/>
            <a:ext cx="4967600" cy="2031325"/>
          </a:xfrm>
          <a:prstGeom prst="rect">
            <a:avLst/>
          </a:prstGeom>
          <a:noFill/>
        </p:spPr>
        <p:txBody>
          <a:bodyPr wrap="square" lIns="91440" tIns="45720" rIns="91440" bIns="45720" rtlCol="0" anchor="t">
            <a:spAutoFit/>
          </a:bodyPr>
          <a:lstStyle/>
          <a:p>
            <a:r>
              <a:rPr lang="en-US" dirty="0">
                <a:latin typeface="Montserrat"/>
                <a:ea typeface="+mn-lt"/>
                <a:cs typeface="+mn-lt"/>
              </a:rPr>
              <a:t>Elsewhere, you might get profit share, but that's very different from revenue share. </a:t>
            </a:r>
            <a:endParaRPr lang="en-US"/>
          </a:p>
          <a:p>
            <a:endParaRPr lang="en-US" dirty="0">
              <a:latin typeface="Montserrat"/>
              <a:ea typeface="+mn-lt"/>
              <a:cs typeface="+mn-lt"/>
            </a:endParaRPr>
          </a:p>
          <a:p>
            <a:r>
              <a:rPr lang="en-US" dirty="0">
                <a:latin typeface="Montserrat"/>
                <a:ea typeface="+mn-lt"/>
                <a:cs typeface="+mn-lt"/>
              </a:rPr>
              <a:t>You are working for billionaires instead of you being an owner in the company and having ownership.</a:t>
            </a:r>
            <a:endParaRPr lang="en-US">
              <a:cs typeface="Calibri"/>
            </a:endParaRPr>
          </a:p>
        </p:txBody>
      </p:sp>
    </p:spTree>
    <p:extLst>
      <p:ext uri="{BB962C8B-B14F-4D97-AF65-F5344CB8AC3E}">
        <p14:creationId xmlns:p14="http://schemas.microsoft.com/office/powerpoint/2010/main" val="17591214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73E1690-4F1F-0A49-9ECA-145A83BEFECE}"/>
              </a:ext>
            </a:extLst>
          </p:cNvPr>
          <p:cNvSpPr/>
          <p:nvPr/>
        </p:nvSpPr>
        <p:spPr>
          <a:xfrm>
            <a:off x="0" y="0"/>
            <a:ext cx="12206286" cy="1949450"/>
          </a:xfrm>
          <a:prstGeom prst="rect">
            <a:avLst/>
          </a:prstGeom>
          <a:solidFill>
            <a:srgbClr val="4B8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BFA034"/>
              </a:solidFill>
            </a:endParaRPr>
          </a:p>
        </p:txBody>
      </p:sp>
      <p:pic>
        <p:nvPicPr>
          <p:cNvPr id="6" name="Picture 5" descr="Text, logo&#10;&#10;Description automatically generated">
            <a:extLst>
              <a:ext uri="{FF2B5EF4-FFF2-40B4-BE49-F238E27FC236}">
                <a16:creationId xmlns:a16="http://schemas.microsoft.com/office/drawing/2014/main" id="{099A9AB1-B71D-424B-AB1A-47781BCF011C}"/>
              </a:ext>
            </a:extLst>
          </p:cNvPr>
          <p:cNvPicPr>
            <a:picLocks noChangeAspect="1"/>
          </p:cNvPicPr>
          <p:nvPr/>
        </p:nvPicPr>
        <p:blipFill>
          <a:blip r:embed="rId2">
            <a:biLevel thresh="25000"/>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9587301" y="452294"/>
            <a:ext cx="2486819" cy="1007932"/>
          </a:xfrm>
          <a:prstGeom prst="rect">
            <a:avLst/>
          </a:prstGeom>
        </p:spPr>
      </p:pic>
      <p:sp>
        <p:nvSpPr>
          <p:cNvPr id="11" name="Subtitle 2">
            <a:extLst>
              <a:ext uri="{FF2B5EF4-FFF2-40B4-BE49-F238E27FC236}">
                <a16:creationId xmlns:a16="http://schemas.microsoft.com/office/drawing/2014/main" id="{DED057A7-DD19-4143-A5D4-96AC53EEB7F8}"/>
              </a:ext>
            </a:extLst>
          </p:cNvPr>
          <p:cNvSpPr txBox="1">
            <a:spLocks/>
          </p:cNvSpPr>
          <p:nvPr/>
        </p:nvSpPr>
        <p:spPr>
          <a:xfrm>
            <a:off x="499261" y="353283"/>
            <a:ext cx="7243993" cy="84296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solidFill>
                  <a:schemeClr val="bg1"/>
                </a:solidFill>
                <a:latin typeface="Montserrat"/>
                <a:ea typeface="Open Sans"/>
                <a:cs typeface="Open Sans"/>
              </a:rPr>
              <a:t>Let's Talk About L.O.T.S.</a:t>
            </a:r>
          </a:p>
        </p:txBody>
      </p:sp>
      <p:sp>
        <p:nvSpPr>
          <p:cNvPr id="12" name="Subtitle 2">
            <a:extLst>
              <a:ext uri="{FF2B5EF4-FFF2-40B4-BE49-F238E27FC236}">
                <a16:creationId xmlns:a16="http://schemas.microsoft.com/office/drawing/2014/main" id="{2BA88AC6-896C-3E47-9FFD-9D6E50E8C507}"/>
              </a:ext>
            </a:extLst>
          </p:cNvPr>
          <p:cNvSpPr txBox="1">
            <a:spLocks/>
          </p:cNvSpPr>
          <p:nvPr/>
        </p:nvSpPr>
        <p:spPr>
          <a:xfrm>
            <a:off x="506404" y="956260"/>
            <a:ext cx="7243993" cy="84296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solidFill>
                  <a:schemeClr val="bg1"/>
                </a:solidFill>
                <a:latin typeface="Montserrat"/>
                <a:ea typeface="Open Sans"/>
                <a:cs typeface="Open Sans"/>
              </a:rPr>
              <a:t>O Stands For Ownership</a:t>
            </a:r>
          </a:p>
        </p:txBody>
      </p:sp>
      <p:sp>
        <p:nvSpPr>
          <p:cNvPr id="18" name="TextBox 17">
            <a:extLst>
              <a:ext uri="{FF2B5EF4-FFF2-40B4-BE49-F238E27FC236}">
                <a16:creationId xmlns:a16="http://schemas.microsoft.com/office/drawing/2014/main" id="{2315EB42-FF22-6A41-9A41-CF4CD469D08F}"/>
              </a:ext>
            </a:extLst>
          </p:cNvPr>
          <p:cNvSpPr txBox="1"/>
          <p:nvPr/>
        </p:nvSpPr>
        <p:spPr>
          <a:xfrm>
            <a:off x="5174810" y="3275311"/>
            <a:ext cx="6257139" cy="2308324"/>
          </a:xfrm>
          <a:prstGeom prst="rect">
            <a:avLst/>
          </a:prstGeom>
          <a:noFill/>
        </p:spPr>
        <p:txBody>
          <a:bodyPr wrap="square" lIns="91440" tIns="45720" rIns="91440" bIns="45720" rtlCol="0" anchor="t">
            <a:spAutoFit/>
          </a:bodyPr>
          <a:lstStyle/>
          <a:p>
            <a:r>
              <a:rPr lang="en-US" dirty="0">
                <a:latin typeface="Montserrat"/>
                <a:ea typeface="+mn-lt"/>
                <a:cs typeface="+mn-lt"/>
              </a:rPr>
              <a:t>When you have a piece of ownership with a company that's planning to go public, it's very exciting. </a:t>
            </a:r>
            <a:endParaRPr lang="en-US"/>
          </a:p>
          <a:p>
            <a:endParaRPr lang="en-US" dirty="0">
              <a:latin typeface="Montserrat"/>
              <a:ea typeface="+mn-lt"/>
              <a:cs typeface="+mn-lt"/>
            </a:endParaRPr>
          </a:p>
          <a:p>
            <a:r>
              <a:rPr lang="en-US" dirty="0">
                <a:latin typeface="Montserrat"/>
                <a:ea typeface="+mn-lt"/>
                <a:cs typeface="+mn-lt"/>
              </a:rPr>
              <a:t>Look at the people who started at the very beginning with Uber. Look at the people who just started in the very beginning with Apple. Those people are sitting pretty right now.</a:t>
            </a:r>
            <a:endParaRPr lang="en-US">
              <a:cs typeface="Calibri"/>
            </a:endParaRPr>
          </a:p>
        </p:txBody>
      </p:sp>
      <p:pic>
        <p:nvPicPr>
          <p:cNvPr id="2" name="Picture 1" descr="A picture containing text&#10;&#10;Description automatically generated">
            <a:extLst>
              <a:ext uri="{FF2B5EF4-FFF2-40B4-BE49-F238E27FC236}">
                <a16:creationId xmlns:a16="http://schemas.microsoft.com/office/drawing/2014/main" id="{24428CCB-C053-4A95-9082-E237EC6B7C7D}"/>
              </a:ext>
            </a:extLst>
          </p:cNvPr>
          <p:cNvPicPr>
            <a:picLocks noChangeAspect="1"/>
          </p:cNvPicPr>
          <p:nvPr/>
        </p:nvPicPr>
        <p:blipFill>
          <a:blip r:embed="rId4"/>
          <a:srcRect/>
          <a:stretch/>
        </p:blipFill>
        <p:spPr>
          <a:xfrm>
            <a:off x="497855" y="3006675"/>
            <a:ext cx="3964659" cy="2641370"/>
          </a:xfrm>
          <a:prstGeom prst="rect">
            <a:avLst/>
          </a:prstGeom>
        </p:spPr>
      </p:pic>
    </p:spTree>
    <p:extLst>
      <p:ext uri="{BB962C8B-B14F-4D97-AF65-F5344CB8AC3E}">
        <p14:creationId xmlns:p14="http://schemas.microsoft.com/office/powerpoint/2010/main" val="26099336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73E1690-4F1F-0A49-9ECA-145A83BEFECE}"/>
              </a:ext>
            </a:extLst>
          </p:cNvPr>
          <p:cNvSpPr/>
          <p:nvPr/>
        </p:nvSpPr>
        <p:spPr>
          <a:xfrm>
            <a:off x="0" y="0"/>
            <a:ext cx="12206286" cy="1949450"/>
          </a:xfrm>
          <a:prstGeom prst="rect">
            <a:avLst/>
          </a:prstGeom>
          <a:solidFill>
            <a:srgbClr val="4B8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BFA034"/>
              </a:solidFill>
            </a:endParaRPr>
          </a:p>
        </p:txBody>
      </p:sp>
      <p:pic>
        <p:nvPicPr>
          <p:cNvPr id="6" name="Picture 5" descr="Text, logo&#10;&#10;Description automatically generated">
            <a:extLst>
              <a:ext uri="{FF2B5EF4-FFF2-40B4-BE49-F238E27FC236}">
                <a16:creationId xmlns:a16="http://schemas.microsoft.com/office/drawing/2014/main" id="{099A9AB1-B71D-424B-AB1A-47781BCF011C}"/>
              </a:ext>
            </a:extLst>
          </p:cNvPr>
          <p:cNvPicPr>
            <a:picLocks noChangeAspect="1"/>
          </p:cNvPicPr>
          <p:nvPr/>
        </p:nvPicPr>
        <p:blipFill>
          <a:blip r:embed="rId2">
            <a:biLevel thresh="25000"/>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9587301" y="452294"/>
            <a:ext cx="2486819" cy="1007932"/>
          </a:xfrm>
          <a:prstGeom prst="rect">
            <a:avLst/>
          </a:prstGeom>
        </p:spPr>
      </p:pic>
      <p:sp>
        <p:nvSpPr>
          <p:cNvPr id="11" name="Subtitle 2">
            <a:extLst>
              <a:ext uri="{FF2B5EF4-FFF2-40B4-BE49-F238E27FC236}">
                <a16:creationId xmlns:a16="http://schemas.microsoft.com/office/drawing/2014/main" id="{DED057A7-DD19-4143-A5D4-96AC53EEB7F8}"/>
              </a:ext>
            </a:extLst>
          </p:cNvPr>
          <p:cNvSpPr txBox="1">
            <a:spLocks/>
          </p:cNvSpPr>
          <p:nvPr/>
        </p:nvSpPr>
        <p:spPr>
          <a:xfrm>
            <a:off x="499261" y="353283"/>
            <a:ext cx="7243993" cy="84296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solidFill>
                  <a:schemeClr val="bg1"/>
                </a:solidFill>
                <a:latin typeface="Montserrat"/>
                <a:ea typeface="Open Sans"/>
                <a:cs typeface="Open Sans"/>
              </a:rPr>
              <a:t>Let's Talk About L.O.T.S.</a:t>
            </a:r>
          </a:p>
        </p:txBody>
      </p:sp>
      <p:sp>
        <p:nvSpPr>
          <p:cNvPr id="12" name="Subtitle 2">
            <a:extLst>
              <a:ext uri="{FF2B5EF4-FFF2-40B4-BE49-F238E27FC236}">
                <a16:creationId xmlns:a16="http://schemas.microsoft.com/office/drawing/2014/main" id="{2BA88AC6-896C-3E47-9FFD-9D6E50E8C507}"/>
              </a:ext>
            </a:extLst>
          </p:cNvPr>
          <p:cNvSpPr txBox="1">
            <a:spLocks/>
          </p:cNvSpPr>
          <p:nvPr/>
        </p:nvSpPr>
        <p:spPr>
          <a:xfrm>
            <a:off x="506404" y="956260"/>
            <a:ext cx="7243993" cy="84296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solidFill>
                  <a:schemeClr val="bg1"/>
                </a:solidFill>
                <a:latin typeface="Montserrat"/>
                <a:ea typeface="Open Sans"/>
                <a:cs typeface="Open Sans"/>
              </a:rPr>
              <a:t>O Stands For Ownership</a:t>
            </a:r>
            <a:endParaRPr lang="en-US" dirty="0">
              <a:solidFill>
                <a:schemeClr val="bg1"/>
              </a:solidFill>
            </a:endParaRPr>
          </a:p>
        </p:txBody>
      </p:sp>
      <p:sp>
        <p:nvSpPr>
          <p:cNvPr id="18" name="TextBox 17">
            <a:extLst>
              <a:ext uri="{FF2B5EF4-FFF2-40B4-BE49-F238E27FC236}">
                <a16:creationId xmlns:a16="http://schemas.microsoft.com/office/drawing/2014/main" id="{2315EB42-FF22-6A41-9A41-CF4CD469D08F}"/>
              </a:ext>
            </a:extLst>
          </p:cNvPr>
          <p:cNvSpPr txBox="1"/>
          <p:nvPr/>
        </p:nvSpPr>
        <p:spPr>
          <a:xfrm>
            <a:off x="7548732" y="3216696"/>
            <a:ext cx="4088370" cy="1754326"/>
          </a:xfrm>
          <a:prstGeom prst="rect">
            <a:avLst/>
          </a:prstGeom>
          <a:noFill/>
        </p:spPr>
        <p:txBody>
          <a:bodyPr wrap="square" lIns="91440" tIns="45720" rIns="91440" bIns="45720" rtlCol="0" anchor="t">
            <a:spAutoFit/>
          </a:bodyPr>
          <a:lstStyle/>
          <a:p>
            <a:r>
              <a:rPr lang="en-US" dirty="0">
                <a:latin typeface="Montserrat"/>
                <a:ea typeface="+mn-lt"/>
                <a:cs typeface="+mn-lt"/>
              </a:rPr>
              <a:t>So as a reminder, the day you join, you're making $250 in ownership stock. The day you bring another agent on your when and their first closing, you're getting $250 in ownership stock. </a:t>
            </a:r>
            <a:endParaRPr lang="en-US" dirty="0">
              <a:latin typeface="Calibri" panose="020F0502020204030204"/>
              <a:ea typeface="+mn-lt"/>
              <a:cs typeface="+mn-lt"/>
            </a:endParaRPr>
          </a:p>
        </p:txBody>
      </p:sp>
      <p:pic>
        <p:nvPicPr>
          <p:cNvPr id="2" name="Picture 1" descr="A picture containing text&#10;&#10;Description automatically generated">
            <a:extLst>
              <a:ext uri="{FF2B5EF4-FFF2-40B4-BE49-F238E27FC236}">
                <a16:creationId xmlns:a16="http://schemas.microsoft.com/office/drawing/2014/main" id="{BB1663CF-F9D8-4CD7-9061-63C1BFE44212}"/>
              </a:ext>
            </a:extLst>
          </p:cNvPr>
          <p:cNvPicPr>
            <a:picLocks noChangeAspect="1"/>
          </p:cNvPicPr>
          <p:nvPr/>
        </p:nvPicPr>
        <p:blipFill>
          <a:blip r:embed="rId4"/>
          <a:srcRect/>
          <a:stretch/>
        </p:blipFill>
        <p:spPr>
          <a:xfrm>
            <a:off x="506404" y="2920551"/>
            <a:ext cx="6642100" cy="2356456"/>
          </a:xfrm>
          <a:prstGeom prst="rect">
            <a:avLst/>
          </a:prstGeom>
        </p:spPr>
      </p:pic>
    </p:spTree>
    <p:extLst>
      <p:ext uri="{BB962C8B-B14F-4D97-AF65-F5344CB8AC3E}">
        <p14:creationId xmlns:p14="http://schemas.microsoft.com/office/powerpoint/2010/main" val="29458745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73E1690-4F1F-0A49-9ECA-145A83BEFECE}"/>
              </a:ext>
            </a:extLst>
          </p:cNvPr>
          <p:cNvSpPr/>
          <p:nvPr/>
        </p:nvSpPr>
        <p:spPr>
          <a:xfrm>
            <a:off x="0" y="0"/>
            <a:ext cx="12206286" cy="1949450"/>
          </a:xfrm>
          <a:prstGeom prst="rect">
            <a:avLst/>
          </a:prstGeom>
          <a:solidFill>
            <a:srgbClr val="4B8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BFA034"/>
              </a:solidFill>
            </a:endParaRPr>
          </a:p>
        </p:txBody>
      </p:sp>
      <p:pic>
        <p:nvPicPr>
          <p:cNvPr id="6" name="Picture 5" descr="Text, logo&#10;&#10;Description automatically generated">
            <a:extLst>
              <a:ext uri="{FF2B5EF4-FFF2-40B4-BE49-F238E27FC236}">
                <a16:creationId xmlns:a16="http://schemas.microsoft.com/office/drawing/2014/main" id="{099A9AB1-B71D-424B-AB1A-47781BCF011C}"/>
              </a:ext>
            </a:extLst>
          </p:cNvPr>
          <p:cNvPicPr>
            <a:picLocks noChangeAspect="1"/>
          </p:cNvPicPr>
          <p:nvPr/>
        </p:nvPicPr>
        <p:blipFill>
          <a:blip r:embed="rId2">
            <a:biLevel thresh="25000"/>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9587301" y="452294"/>
            <a:ext cx="2486819" cy="1007932"/>
          </a:xfrm>
          <a:prstGeom prst="rect">
            <a:avLst/>
          </a:prstGeom>
        </p:spPr>
      </p:pic>
      <p:sp>
        <p:nvSpPr>
          <p:cNvPr id="11" name="Subtitle 2">
            <a:extLst>
              <a:ext uri="{FF2B5EF4-FFF2-40B4-BE49-F238E27FC236}">
                <a16:creationId xmlns:a16="http://schemas.microsoft.com/office/drawing/2014/main" id="{DED057A7-DD19-4143-A5D4-96AC53EEB7F8}"/>
              </a:ext>
            </a:extLst>
          </p:cNvPr>
          <p:cNvSpPr txBox="1">
            <a:spLocks/>
          </p:cNvSpPr>
          <p:nvPr/>
        </p:nvSpPr>
        <p:spPr>
          <a:xfrm>
            <a:off x="499261" y="353283"/>
            <a:ext cx="7243993" cy="84296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solidFill>
                  <a:schemeClr val="bg1"/>
                </a:solidFill>
                <a:latin typeface="Montserrat"/>
                <a:ea typeface="Open Sans"/>
                <a:cs typeface="Open Sans"/>
              </a:rPr>
              <a:t>Let's Talk About L.O.T.S.</a:t>
            </a:r>
          </a:p>
        </p:txBody>
      </p:sp>
      <p:sp>
        <p:nvSpPr>
          <p:cNvPr id="12" name="Subtitle 2">
            <a:extLst>
              <a:ext uri="{FF2B5EF4-FFF2-40B4-BE49-F238E27FC236}">
                <a16:creationId xmlns:a16="http://schemas.microsoft.com/office/drawing/2014/main" id="{2BA88AC6-896C-3E47-9FFD-9D6E50E8C507}"/>
              </a:ext>
            </a:extLst>
          </p:cNvPr>
          <p:cNvSpPr txBox="1">
            <a:spLocks/>
          </p:cNvSpPr>
          <p:nvPr/>
        </p:nvSpPr>
        <p:spPr>
          <a:xfrm>
            <a:off x="506404" y="956260"/>
            <a:ext cx="7243993" cy="84296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solidFill>
                  <a:schemeClr val="bg1"/>
                </a:solidFill>
                <a:latin typeface="Montserrat"/>
                <a:ea typeface="Open Sans"/>
                <a:cs typeface="Open Sans"/>
              </a:rPr>
              <a:t>O Stands For Ownership</a:t>
            </a:r>
            <a:endParaRPr lang="en-US" dirty="0">
              <a:solidFill>
                <a:schemeClr val="bg1"/>
              </a:solidFill>
            </a:endParaRPr>
          </a:p>
        </p:txBody>
      </p:sp>
      <p:sp>
        <p:nvSpPr>
          <p:cNvPr id="18" name="TextBox 17">
            <a:extLst>
              <a:ext uri="{FF2B5EF4-FFF2-40B4-BE49-F238E27FC236}">
                <a16:creationId xmlns:a16="http://schemas.microsoft.com/office/drawing/2014/main" id="{2315EB42-FF22-6A41-9A41-CF4CD469D08F}"/>
              </a:ext>
            </a:extLst>
          </p:cNvPr>
          <p:cNvSpPr txBox="1"/>
          <p:nvPr/>
        </p:nvSpPr>
        <p:spPr>
          <a:xfrm>
            <a:off x="7548732" y="3363234"/>
            <a:ext cx="4088370" cy="1477328"/>
          </a:xfrm>
          <a:prstGeom prst="rect">
            <a:avLst/>
          </a:prstGeom>
          <a:noFill/>
        </p:spPr>
        <p:txBody>
          <a:bodyPr wrap="square" lIns="91440" tIns="45720" rIns="91440" bIns="45720" rtlCol="0" anchor="t">
            <a:spAutoFit/>
          </a:bodyPr>
          <a:lstStyle/>
          <a:p>
            <a:r>
              <a:rPr lang="en-US" dirty="0">
                <a:latin typeface="Montserrat"/>
                <a:ea typeface="+mn-lt"/>
                <a:cs typeface="+mn-lt"/>
              </a:rPr>
              <a:t>When you cap, which means you're only bringing $14,000 to the company, when you cap, you get $4,000 of that back in ownership stock. </a:t>
            </a:r>
            <a:endParaRPr lang="en-US" dirty="0">
              <a:cs typeface="Calibri"/>
            </a:endParaRPr>
          </a:p>
        </p:txBody>
      </p:sp>
      <p:pic>
        <p:nvPicPr>
          <p:cNvPr id="2" name="Picture 1" descr="A picture containing text&#10;&#10;Description automatically generated">
            <a:extLst>
              <a:ext uri="{FF2B5EF4-FFF2-40B4-BE49-F238E27FC236}">
                <a16:creationId xmlns:a16="http://schemas.microsoft.com/office/drawing/2014/main" id="{BB1663CF-F9D8-4CD7-9061-63C1BFE44212}"/>
              </a:ext>
            </a:extLst>
          </p:cNvPr>
          <p:cNvPicPr>
            <a:picLocks noChangeAspect="1"/>
          </p:cNvPicPr>
          <p:nvPr/>
        </p:nvPicPr>
        <p:blipFill>
          <a:blip r:embed="rId4"/>
          <a:srcRect/>
          <a:stretch/>
        </p:blipFill>
        <p:spPr>
          <a:xfrm>
            <a:off x="506404" y="2920551"/>
            <a:ext cx="6642100" cy="2356456"/>
          </a:xfrm>
          <a:prstGeom prst="rect">
            <a:avLst/>
          </a:prstGeom>
        </p:spPr>
      </p:pic>
    </p:spTree>
    <p:extLst>
      <p:ext uri="{BB962C8B-B14F-4D97-AF65-F5344CB8AC3E}">
        <p14:creationId xmlns:p14="http://schemas.microsoft.com/office/powerpoint/2010/main" val="13660365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73E1690-4F1F-0A49-9ECA-145A83BEFECE}"/>
              </a:ext>
            </a:extLst>
          </p:cNvPr>
          <p:cNvSpPr/>
          <p:nvPr/>
        </p:nvSpPr>
        <p:spPr>
          <a:xfrm>
            <a:off x="0" y="0"/>
            <a:ext cx="12206286" cy="1949450"/>
          </a:xfrm>
          <a:prstGeom prst="rect">
            <a:avLst/>
          </a:prstGeom>
          <a:solidFill>
            <a:srgbClr val="4B8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BFA034"/>
              </a:solidFill>
            </a:endParaRPr>
          </a:p>
        </p:txBody>
      </p:sp>
      <p:pic>
        <p:nvPicPr>
          <p:cNvPr id="6" name="Picture 5" descr="Text, logo&#10;&#10;Description automatically generated">
            <a:extLst>
              <a:ext uri="{FF2B5EF4-FFF2-40B4-BE49-F238E27FC236}">
                <a16:creationId xmlns:a16="http://schemas.microsoft.com/office/drawing/2014/main" id="{099A9AB1-B71D-424B-AB1A-47781BCF011C}"/>
              </a:ext>
            </a:extLst>
          </p:cNvPr>
          <p:cNvPicPr>
            <a:picLocks noChangeAspect="1"/>
          </p:cNvPicPr>
          <p:nvPr/>
        </p:nvPicPr>
        <p:blipFill>
          <a:blip r:embed="rId2">
            <a:biLevel thresh="25000"/>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9587301" y="452294"/>
            <a:ext cx="2486819" cy="1007932"/>
          </a:xfrm>
          <a:prstGeom prst="rect">
            <a:avLst/>
          </a:prstGeom>
        </p:spPr>
      </p:pic>
      <p:sp>
        <p:nvSpPr>
          <p:cNvPr id="11" name="Subtitle 2">
            <a:extLst>
              <a:ext uri="{FF2B5EF4-FFF2-40B4-BE49-F238E27FC236}">
                <a16:creationId xmlns:a16="http://schemas.microsoft.com/office/drawing/2014/main" id="{DED057A7-DD19-4143-A5D4-96AC53EEB7F8}"/>
              </a:ext>
            </a:extLst>
          </p:cNvPr>
          <p:cNvSpPr txBox="1">
            <a:spLocks/>
          </p:cNvSpPr>
          <p:nvPr/>
        </p:nvSpPr>
        <p:spPr>
          <a:xfrm>
            <a:off x="499261" y="353283"/>
            <a:ext cx="7243993" cy="84296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solidFill>
                  <a:schemeClr val="bg1"/>
                </a:solidFill>
                <a:latin typeface="Montserrat"/>
                <a:ea typeface="Open Sans"/>
                <a:cs typeface="Open Sans"/>
              </a:rPr>
              <a:t>Let's Talk About L.O.T.S.</a:t>
            </a:r>
          </a:p>
        </p:txBody>
      </p:sp>
      <p:sp>
        <p:nvSpPr>
          <p:cNvPr id="12" name="Subtitle 2">
            <a:extLst>
              <a:ext uri="{FF2B5EF4-FFF2-40B4-BE49-F238E27FC236}">
                <a16:creationId xmlns:a16="http://schemas.microsoft.com/office/drawing/2014/main" id="{2BA88AC6-896C-3E47-9FFD-9D6E50E8C507}"/>
              </a:ext>
            </a:extLst>
          </p:cNvPr>
          <p:cNvSpPr txBox="1">
            <a:spLocks/>
          </p:cNvSpPr>
          <p:nvPr/>
        </p:nvSpPr>
        <p:spPr>
          <a:xfrm>
            <a:off x="506404" y="956260"/>
            <a:ext cx="7243993" cy="84296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solidFill>
                  <a:schemeClr val="bg1"/>
                </a:solidFill>
                <a:latin typeface="Montserrat"/>
                <a:ea typeface="Open Sans"/>
                <a:cs typeface="Open Sans"/>
              </a:rPr>
              <a:t>O Stands For Ownership</a:t>
            </a:r>
            <a:endParaRPr lang="en-US" dirty="0">
              <a:solidFill>
                <a:schemeClr val="bg1"/>
              </a:solidFill>
            </a:endParaRPr>
          </a:p>
        </p:txBody>
      </p:sp>
      <p:sp>
        <p:nvSpPr>
          <p:cNvPr id="18" name="TextBox 17">
            <a:extLst>
              <a:ext uri="{FF2B5EF4-FFF2-40B4-BE49-F238E27FC236}">
                <a16:creationId xmlns:a16="http://schemas.microsoft.com/office/drawing/2014/main" id="{2315EB42-FF22-6A41-9A41-CF4CD469D08F}"/>
              </a:ext>
            </a:extLst>
          </p:cNvPr>
          <p:cNvSpPr txBox="1"/>
          <p:nvPr/>
        </p:nvSpPr>
        <p:spPr>
          <a:xfrm>
            <a:off x="780996" y="3086410"/>
            <a:ext cx="3746447" cy="2308324"/>
          </a:xfrm>
          <a:prstGeom prst="rect">
            <a:avLst/>
          </a:prstGeom>
          <a:noFill/>
        </p:spPr>
        <p:txBody>
          <a:bodyPr wrap="square" lIns="91440" tIns="45720" rIns="91440" bIns="45720" rtlCol="0" anchor="t">
            <a:spAutoFit/>
          </a:bodyPr>
          <a:lstStyle/>
          <a:p>
            <a:r>
              <a:rPr lang="en-US" dirty="0">
                <a:latin typeface="Montserrat"/>
                <a:ea typeface="+mn-lt"/>
                <a:cs typeface="+mn-lt"/>
              </a:rPr>
              <a:t>And when you close 30 homes, you're getting all $14,000 of that back, every bit of it in ownership stock. </a:t>
            </a:r>
            <a:endParaRPr lang="en-US"/>
          </a:p>
          <a:p>
            <a:endParaRPr lang="en-US" dirty="0">
              <a:latin typeface="Montserrat"/>
              <a:ea typeface="+mn-lt"/>
              <a:cs typeface="+mn-lt"/>
            </a:endParaRPr>
          </a:p>
          <a:p>
            <a:r>
              <a:rPr lang="en-US" dirty="0">
                <a:latin typeface="Montserrat"/>
                <a:ea typeface="+mn-lt"/>
                <a:cs typeface="+mn-lt"/>
              </a:rPr>
              <a:t>And because you're getting it in stock, the likelihood of that increasing in value is very high.</a:t>
            </a:r>
            <a:endParaRPr lang="en-US"/>
          </a:p>
        </p:txBody>
      </p:sp>
      <p:pic>
        <p:nvPicPr>
          <p:cNvPr id="2" name="Picture 1" descr="A picture containing text&#10;&#10;Description automatically generated">
            <a:extLst>
              <a:ext uri="{FF2B5EF4-FFF2-40B4-BE49-F238E27FC236}">
                <a16:creationId xmlns:a16="http://schemas.microsoft.com/office/drawing/2014/main" id="{3A46145E-59EC-4206-9174-9D80CD015F5E}"/>
              </a:ext>
            </a:extLst>
          </p:cNvPr>
          <p:cNvPicPr>
            <a:picLocks noChangeAspect="1"/>
          </p:cNvPicPr>
          <p:nvPr/>
        </p:nvPicPr>
        <p:blipFill>
          <a:blip r:embed="rId4"/>
          <a:srcRect/>
          <a:stretch/>
        </p:blipFill>
        <p:spPr>
          <a:xfrm>
            <a:off x="5000250" y="3037782"/>
            <a:ext cx="6642100" cy="2356456"/>
          </a:xfrm>
          <a:prstGeom prst="rect">
            <a:avLst/>
          </a:prstGeom>
        </p:spPr>
      </p:pic>
    </p:spTree>
    <p:extLst>
      <p:ext uri="{BB962C8B-B14F-4D97-AF65-F5344CB8AC3E}">
        <p14:creationId xmlns:p14="http://schemas.microsoft.com/office/powerpoint/2010/main" val="35136432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ext, table, indoor, person&#10;&#10;Description automatically generated">
            <a:extLst>
              <a:ext uri="{FF2B5EF4-FFF2-40B4-BE49-F238E27FC236}">
                <a16:creationId xmlns:a16="http://schemas.microsoft.com/office/drawing/2014/main" id="{E9BBF30E-F22B-4B47-AC6C-4D2CA2BF89CE}"/>
              </a:ext>
            </a:extLst>
          </p:cNvPr>
          <p:cNvPicPr>
            <a:picLocks noChangeAspect="1"/>
          </p:cNvPicPr>
          <p:nvPr/>
        </p:nvPicPr>
        <p:blipFill rotWithShape="1">
          <a:blip r:embed="rId2"/>
          <a:srcRect l="19805" r="19805"/>
          <a:stretch/>
        </p:blipFill>
        <p:spPr>
          <a:xfrm>
            <a:off x="0" y="0"/>
            <a:ext cx="7362826" cy="6858000"/>
          </a:xfrm>
          <a:prstGeom prst="rect">
            <a:avLst/>
          </a:prstGeom>
        </p:spPr>
      </p:pic>
      <p:sp>
        <p:nvSpPr>
          <p:cNvPr id="8" name="TextBox 7">
            <a:extLst>
              <a:ext uri="{FF2B5EF4-FFF2-40B4-BE49-F238E27FC236}">
                <a16:creationId xmlns:a16="http://schemas.microsoft.com/office/drawing/2014/main" id="{B7E8A5F8-D06D-8342-8190-2E94A1C500B5}"/>
              </a:ext>
            </a:extLst>
          </p:cNvPr>
          <p:cNvSpPr txBox="1"/>
          <p:nvPr/>
        </p:nvSpPr>
        <p:spPr>
          <a:xfrm>
            <a:off x="7802269" y="2221705"/>
            <a:ext cx="4163307" cy="3970318"/>
          </a:xfrm>
          <a:prstGeom prst="rect">
            <a:avLst/>
          </a:prstGeom>
          <a:noFill/>
        </p:spPr>
        <p:txBody>
          <a:bodyPr wrap="square" lIns="91440" tIns="45720" rIns="91440" bIns="45720" rtlCol="0" anchor="t">
            <a:spAutoFit/>
          </a:bodyPr>
          <a:lstStyle/>
          <a:p>
            <a:r>
              <a:rPr lang="en-US" dirty="0">
                <a:latin typeface="Montserrat"/>
                <a:ea typeface="+mn-lt"/>
                <a:cs typeface="+mn-lt"/>
              </a:rPr>
              <a:t>The number one thing we would like for you this year is for you to take advantage of the revenue share and the ownership stock in the company. </a:t>
            </a:r>
            <a:endParaRPr lang="en-US">
              <a:latin typeface="Montserrat"/>
              <a:ea typeface="+mn-lt"/>
              <a:cs typeface="+mn-lt"/>
            </a:endParaRPr>
          </a:p>
          <a:p>
            <a:endParaRPr lang="en-US" dirty="0">
              <a:latin typeface="Montserrat"/>
              <a:cs typeface="Calibri"/>
            </a:endParaRPr>
          </a:p>
          <a:p>
            <a:r>
              <a:rPr lang="en-US" dirty="0">
                <a:latin typeface="Montserrat"/>
                <a:ea typeface="+mn-lt"/>
                <a:cs typeface="+mn-lt"/>
              </a:rPr>
              <a:t>As we grow, one of our biggest intentions is to become a publicly traded company. And when we do, you can take your stock and sell it on the open market. And as soon as we go public, all of your shares will vest immediately. So, we're really excited about that. </a:t>
            </a:r>
            <a:endParaRPr lang="en-US" dirty="0"/>
          </a:p>
        </p:txBody>
      </p:sp>
      <p:pic>
        <p:nvPicPr>
          <p:cNvPr id="10" name="Picture 9" descr="Text, logo&#10;&#10;Description automatically generated">
            <a:extLst>
              <a:ext uri="{FF2B5EF4-FFF2-40B4-BE49-F238E27FC236}">
                <a16:creationId xmlns:a16="http://schemas.microsoft.com/office/drawing/2014/main" id="{36BECEB7-060F-1742-97E8-2744B638EB3F}"/>
              </a:ext>
            </a:extLst>
          </p:cNvPr>
          <p:cNvPicPr>
            <a:picLocks noChangeAspect="1"/>
          </p:cNvPicPr>
          <p:nvPr/>
        </p:nvPicPr>
        <p:blipFill>
          <a:blip r:embed="rId3"/>
          <a:stretch>
            <a:fillRect/>
          </a:stretch>
        </p:blipFill>
        <p:spPr>
          <a:xfrm>
            <a:off x="7802270" y="872533"/>
            <a:ext cx="2486819" cy="1007932"/>
          </a:xfrm>
          <a:prstGeom prst="rect">
            <a:avLst/>
          </a:prstGeom>
        </p:spPr>
      </p:pic>
    </p:spTree>
    <p:extLst>
      <p:ext uri="{BB962C8B-B14F-4D97-AF65-F5344CB8AC3E}">
        <p14:creationId xmlns:p14="http://schemas.microsoft.com/office/powerpoint/2010/main" val="10126709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73E1690-4F1F-0A49-9ECA-145A83BEFECE}"/>
              </a:ext>
            </a:extLst>
          </p:cNvPr>
          <p:cNvSpPr/>
          <p:nvPr/>
        </p:nvSpPr>
        <p:spPr>
          <a:xfrm>
            <a:off x="0" y="0"/>
            <a:ext cx="12206286" cy="1949450"/>
          </a:xfrm>
          <a:prstGeom prst="rect">
            <a:avLst/>
          </a:prstGeom>
          <a:solidFill>
            <a:srgbClr val="4B8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BFA034"/>
              </a:solidFill>
            </a:endParaRPr>
          </a:p>
        </p:txBody>
      </p:sp>
      <p:pic>
        <p:nvPicPr>
          <p:cNvPr id="6" name="Picture 5" descr="Text, logo&#10;&#10;Description automatically generated">
            <a:extLst>
              <a:ext uri="{FF2B5EF4-FFF2-40B4-BE49-F238E27FC236}">
                <a16:creationId xmlns:a16="http://schemas.microsoft.com/office/drawing/2014/main" id="{099A9AB1-B71D-424B-AB1A-47781BCF011C}"/>
              </a:ext>
            </a:extLst>
          </p:cNvPr>
          <p:cNvPicPr>
            <a:picLocks noChangeAspect="1"/>
          </p:cNvPicPr>
          <p:nvPr/>
        </p:nvPicPr>
        <p:blipFill>
          <a:blip r:embed="rId2">
            <a:biLevel thresh="25000"/>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9587301" y="452294"/>
            <a:ext cx="2486819" cy="1007932"/>
          </a:xfrm>
          <a:prstGeom prst="rect">
            <a:avLst/>
          </a:prstGeom>
        </p:spPr>
      </p:pic>
      <p:sp>
        <p:nvSpPr>
          <p:cNvPr id="11" name="Subtitle 2">
            <a:extLst>
              <a:ext uri="{FF2B5EF4-FFF2-40B4-BE49-F238E27FC236}">
                <a16:creationId xmlns:a16="http://schemas.microsoft.com/office/drawing/2014/main" id="{DED057A7-DD19-4143-A5D4-96AC53EEB7F8}"/>
              </a:ext>
            </a:extLst>
          </p:cNvPr>
          <p:cNvSpPr txBox="1">
            <a:spLocks/>
          </p:cNvSpPr>
          <p:nvPr/>
        </p:nvSpPr>
        <p:spPr>
          <a:xfrm>
            <a:off x="499261" y="353283"/>
            <a:ext cx="7243993" cy="84296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solidFill>
                  <a:schemeClr val="bg1"/>
                </a:solidFill>
                <a:latin typeface="Montserrat"/>
                <a:ea typeface="Open Sans"/>
                <a:cs typeface="Open Sans"/>
              </a:rPr>
              <a:t>Let's Talk About L.O.T.S.</a:t>
            </a:r>
          </a:p>
        </p:txBody>
      </p:sp>
      <p:sp>
        <p:nvSpPr>
          <p:cNvPr id="12" name="Subtitle 2">
            <a:extLst>
              <a:ext uri="{FF2B5EF4-FFF2-40B4-BE49-F238E27FC236}">
                <a16:creationId xmlns:a16="http://schemas.microsoft.com/office/drawing/2014/main" id="{2BA88AC6-896C-3E47-9FFD-9D6E50E8C507}"/>
              </a:ext>
            </a:extLst>
          </p:cNvPr>
          <p:cNvSpPr txBox="1">
            <a:spLocks/>
          </p:cNvSpPr>
          <p:nvPr/>
        </p:nvSpPr>
        <p:spPr>
          <a:xfrm>
            <a:off x="506404" y="956260"/>
            <a:ext cx="7243993" cy="84296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solidFill>
                  <a:schemeClr val="bg1"/>
                </a:solidFill>
                <a:latin typeface="Montserrat"/>
                <a:ea typeface="Open Sans"/>
                <a:cs typeface="Open Sans"/>
              </a:rPr>
              <a:t>O Stands For Ownership</a:t>
            </a:r>
            <a:endParaRPr lang="en-US" dirty="0">
              <a:solidFill>
                <a:schemeClr val="bg1"/>
              </a:solidFill>
            </a:endParaRPr>
          </a:p>
        </p:txBody>
      </p:sp>
      <p:sp>
        <p:nvSpPr>
          <p:cNvPr id="18" name="TextBox 17">
            <a:extLst>
              <a:ext uri="{FF2B5EF4-FFF2-40B4-BE49-F238E27FC236}">
                <a16:creationId xmlns:a16="http://schemas.microsoft.com/office/drawing/2014/main" id="{2315EB42-FF22-6A41-9A41-CF4CD469D08F}"/>
              </a:ext>
            </a:extLst>
          </p:cNvPr>
          <p:cNvSpPr txBox="1"/>
          <p:nvPr/>
        </p:nvSpPr>
        <p:spPr>
          <a:xfrm>
            <a:off x="868919" y="3428333"/>
            <a:ext cx="4010216" cy="2308324"/>
          </a:xfrm>
          <a:prstGeom prst="rect">
            <a:avLst/>
          </a:prstGeom>
          <a:noFill/>
        </p:spPr>
        <p:txBody>
          <a:bodyPr wrap="square" lIns="91440" tIns="45720" rIns="91440" bIns="45720" rtlCol="0" anchor="t">
            <a:spAutoFit/>
          </a:bodyPr>
          <a:lstStyle/>
          <a:p>
            <a:r>
              <a:rPr lang="en-US" dirty="0">
                <a:latin typeface="Montserrat"/>
                <a:ea typeface="+mn-lt"/>
                <a:cs typeface="+mn-lt"/>
              </a:rPr>
              <a:t>So, you can make up to 85% of the company dollar in the down line. </a:t>
            </a:r>
            <a:endParaRPr lang="en-US"/>
          </a:p>
          <a:p>
            <a:endParaRPr lang="en-US" dirty="0">
              <a:latin typeface="Montserrat"/>
              <a:ea typeface="+mn-lt"/>
              <a:cs typeface="+mn-lt"/>
            </a:endParaRPr>
          </a:p>
          <a:p>
            <a:r>
              <a:rPr lang="en-US" dirty="0">
                <a:latin typeface="Montserrat"/>
                <a:ea typeface="+mn-lt"/>
                <a:cs typeface="+mn-lt"/>
              </a:rPr>
              <a:t>That's like $11,900 in each down line. That's a huge amount of money! With us, this is a really big difference.</a:t>
            </a:r>
            <a:endParaRPr lang="en-US"/>
          </a:p>
        </p:txBody>
      </p:sp>
      <p:pic>
        <p:nvPicPr>
          <p:cNvPr id="3" name="Picture 4" descr="Table&#10;&#10;Description automatically generated">
            <a:extLst>
              <a:ext uri="{FF2B5EF4-FFF2-40B4-BE49-F238E27FC236}">
                <a16:creationId xmlns:a16="http://schemas.microsoft.com/office/drawing/2014/main" id="{5DE2F740-60DA-470F-9443-7433A9C7BE03}"/>
              </a:ext>
            </a:extLst>
          </p:cNvPr>
          <p:cNvPicPr>
            <a:picLocks noChangeAspect="1"/>
          </p:cNvPicPr>
          <p:nvPr/>
        </p:nvPicPr>
        <p:blipFill>
          <a:blip r:embed="rId4"/>
          <a:stretch>
            <a:fillRect/>
          </a:stretch>
        </p:blipFill>
        <p:spPr>
          <a:xfrm>
            <a:off x="5423647" y="2042471"/>
            <a:ext cx="6454588" cy="4763223"/>
          </a:xfrm>
          <a:prstGeom prst="rect">
            <a:avLst/>
          </a:prstGeom>
        </p:spPr>
      </p:pic>
    </p:spTree>
    <p:extLst>
      <p:ext uri="{BB962C8B-B14F-4D97-AF65-F5344CB8AC3E}">
        <p14:creationId xmlns:p14="http://schemas.microsoft.com/office/powerpoint/2010/main" val="39121946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73E1690-4F1F-0A49-9ECA-145A83BEFECE}"/>
              </a:ext>
            </a:extLst>
          </p:cNvPr>
          <p:cNvSpPr/>
          <p:nvPr/>
        </p:nvSpPr>
        <p:spPr>
          <a:xfrm>
            <a:off x="0" y="0"/>
            <a:ext cx="12206286" cy="1949450"/>
          </a:xfrm>
          <a:prstGeom prst="rect">
            <a:avLst/>
          </a:prstGeom>
          <a:solidFill>
            <a:srgbClr val="4B8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BFA034"/>
              </a:solidFill>
            </a:endParaRPr>
          </a:p>
        </p:txBody>
      </p:sp>
      <p:pic>
        <p:nvPicPr>
          <p:cNvPr id="6" name="Picture 5" descr="Text, logo&#10;&#10;Description automatically generated">
            <a:extLst>
              <a:ext uri="{FF2B5EF4-FFF2-40B4-BE49-F238E27FC236}">
                <a16:creationId xmlns:a16="http://schemas.microsoft.com/office/drawing/2014/main" id="{099A9AB1-B71D-424B-AB1A-47781BCF011C}"/>
              </a:ext>
            </a:extLst>
          </p:cNvPr>
          <p:cNvPicPr>
            <a:picLocks noChangeAspect="1"/>
          </p:cNvPicPr>
          <p:nvPr/>
        </p:nvPicPr>
        <p:blipFill>
          <a:blip r:embed="rId2">
            <a:biLevel thresh="25000"/>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9587301" y="452294"/>
            <a:ext cx="2486819" cy="1007932"/>
          </a:xfrm>
          <a:prstGeom prst="rect">
            <a:avLst/>
          </a:prstGeom>
        </p:spPr>
      </p:pic>
      <p:sp>
        <p:nvSpPr>
          <p:cNvPr id="11" name="Subtitle 2">
            <a:extLst>
              <a:ext uri="{FF2B5EF4-FFF2-40B4-BE49-F238E27FC236}">
                <a16:creationId xmlns:a16="http://schemas.microsoft.com/office/drawing/2014/main" id="{DED057A7-DD19-4143-A5D4-96AC53EEB7F8}"/>
              </a:ext>
            </a:extLst>
          </p:cNvPr>
          <p:cNvSpPr txBox="1">
            <a:spLocks/>
          </p:cNvSpPr>
          <p:nvPr/>
        </p:nvSpPr>
        <p:spPr>
          <a:xfrm>
            <a:off x="499261" y="353283"/>
            <a:ext cx="7243993" cy="84296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solidFill>
                  <a:schemeClr val="bg1"/>
                </a:solidFill>
                <a:latin typeface="Montserrat"/>
                <a:ea typeface="Open Sans"/>
                <a:cs typeface="Open Sans"/>
              </a:rPr>
              <a:t>Let's Talk About L.O.T.S.</a:t>
            </a:r>
          </a:p>
        </p:txBody>
      </p:sp>
      <p:sp>
        <p:nvSpPr>
          <p:cNvPr id="12" name="Subtitle 2">
            <a:extLst>
              <a:ext uri="{FF2B5EF4-FFF2-40B4-BE49-F238E27FC236}">
                <a16:creationId xmlns:a16="http://schemas.microsoft.com/office/drawing/2014/main" id="{2BA88AC6-896C-3E47-9FFD-9D6E50E8C507}"/>
              </a:ext>
            </a:extLst>
          </p:cNvPr>
          <p:cNvSpPr txBox="1">
            <a:spLocks/>
          </p:cNvSpPr>
          <p:nvPr/>
        </p:nvSpPr>
        <p:spPr>
          <a:xfrm>
            <a:off x="506404" y="956260"/>
            <a:ext cx="7243993" cy="84296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solidFill>
                  <a:schemeClr val="bg1"/>
                </a:solidFill>
                <a:latin typeface="Montserrat"/>
                <a:ea typeface="Open Sans"/>
                <a:cs typeface="Open Sans"/>
              </a:rPr>
              <a:t>O Stands For Ownership</a:t>
            </a:r>
            <a:endParaRPr lang="en-US" dirty="0">
              <a:solidFill>
                <a:schemeClr val="bg1"/>
              </a:solidFill>
            </a:endParaRPr>
          </a:p>
        </p:txBody>
      </p:sp>
      <p:sp>
        <p:nvSpPr>
          <p:cNvPr id="18" name="TextBox 17">
            <a:extLst>
              <a:ext uri="{FF2B5EF4-FFF2-40B4-BE49-F238E27FC236}">
                <a16:creationId xmlns:a16="http://schemas.microsoft.com/office/drawing/2014/main" id="{2315EB42-FF22-6A41-9A41-CF4CD469D08F}"/>
              </a:ext>
            </a:extLst>
          </p:cNvPr>
          <p:cNvSpPr txBox="1"/>
          <p:nvPr/>
        </p:nvSpPr>
        <p:spPr>
          <a:xfrm>
            <a:off x="7011423" y="3040849"/>
            <a:ext cx="4381448" cy="2862322"/>
          </a:xfrm>
          <a:prstGeom prst="rect">
            <a:avLst/>
          </a:prstGeom>
          <a:noFill/>
        </p:spPr>
        <p:txBody>
          <a:bodyPr wrap="square" lIns="91440" tIns="45720" rIns="91440" bIns="45720" rtlCol="0" anchor="t">
            <a:spAutoFit/>
          </a:bodyPr>
          <a:lstStyle/>
          <a:p>
            <a:r>
              <a:rPr lang="en-US" dirty="0">
                <a:latin typeface="Montserrat"/>
                <a:ea typeface="+mn-lt"/>
                <a:cs typeface="+mn-lt"/>
              </a:rPr>
              <a:t>The Level 2 and Level 3 downlines, they open up immediately. So if you're not a great recruiter but you bring on a couple people who are heavy hitters, guess what? </a:t>
            </a:r>
            <a:endParaRPr lang="en-US"/>
          </a:p>
          <a:p>
            <a:endParaRPr lang="en-US" dirty="0">
              <a:latin typeface="Montserrat"/>
              <a:ea typeface="+mn-lt"/>
              <a:cs typeface="+mn-lt"/>
            </a:endParaRPr>
          </a:p>
          <a:p>
            <a:r>
              <a:rPr lang="en-US" dirty="0">
                <a:latin typeface="Montserrat"/>
                <a:ea typeface="+mn-lt"/>
                <a:cs typeface="+mn-lt"/>
              </a:rPr>
              <a:t>You don't have to hire 5 or 10 agents to open up those tiers. You automatically get those. So that's what makes us very different.</a:t>
            </a:r>
            <a:endParaRPr lang="en-US">
              <a:cs typeface="Calibri"/>
            </a:endParaRPr>
          </a:p>
        </p:txBody>
      </p:sp>
      <p:pic>
        <p:nvPicPr>
          <p:cNvPr id="3" name="Picture 3" descr="Table&#10;&#10;Description automatically generated">
            <a:extLst>
              <a:ext uri="{FF2B5EF4-FFF2-40B4-BE49-F238E27FC236}">
                <a16:creationId xmlns:a16="http://schemas.microsoft.com/office/drawing/2014/main" id="{CD67D529-F226-4787-BA10-B5E750A60657}"/>
              </a:ext>
            </a:extLst>
          </p:cNvPr>
          <p:cNvPicPr>
            <a:picLocks noChangeAspect="1"/>
          </p:cNvPicPr>
          <p:nvPr/>
        </p:nvPicPr>
        <p:blipFill>
          <a:blip r:embed="rId4"/>
          <a:stretch>
            <a:fillRect/>
          </a:stretch>
        </p:blipFill>
        <p:spPr>
          <a:xfrm>
            <a:off x="215153" y="2042470"/>
            <a:ext cx="6445623" cy="4745294"/>
          </a:xfrm>
          <a:prstGeom prst="rect">
            <a:avLst/>
          </a:prstGeom>
        </p:spPr>
      </p:pic>
    </p:spTree>
    <p:extLst>
      <p:ext uri="{BB962C8B-B14F-4D97-AF65-F5344CB8AC3E}">
        <p14:creationId xmlns:p14="http://schemas.microsoft.com/office/powerpoint/2010/main" val="35947901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73E1690-4F1F-0A49-9ECA-145A83BEFECE}"/>
              </a:ext>
            </a:extLst>
          </p:cNvPr>
          <p:cNvSpPr/>
          <p:nvPr/>
        </p:nvSpPr>
        <p:spPr>
          <a:xfrm>
            <a:off x="0" y="0"/>
            <a:ext cx="12206286" cy="1949450"/>
          </a:xfrm>
          <a:prstGeom prst="rect">
            <a:avLst/>
          </a:prstGeom>
          <a:solidFill>
            <a:srgbClr val="4B8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BFA034"/>
              </a:solidFill>
            </a:endParaRPr>
          </a:p>
        </p:txBody>
      </p:sp>
      <p:pic>
        <p:nvPicPr>
          <p:cNvPr id="6" name="Picture 5" descr="Text, logo&#10;&#10;Description automatically generated">
            <a:extLst>
              <a:ext uri="{FF2B5EF4-FFF2-40B4-BE49-F238E27FC236}">
                <a16:creationId xmlns:a16="http://schemas.microsoft.com/office/drawing/2014/main" id="{099A9AB1-B71D-424B-AB1A-47781BCF011C}"/>
              </a:ext>
            </a:extLst>
          </p:cNvPr>
          <p:cNvPicPr>
            <a:picLocks noChangeAspect="1"/>
          </p:cNvPicPr>
          <p:nvPr/>
        </p:nvPicPr>
        <p:blipFill>
          <a:blip r:embed="rId2">
            <a:biLevel thresh="25000"/>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9587301" y="452294"/>
            <a:ext cx="2486819" cy="1007932"/>
          </a:xfrm>
          <a:prstGeom prst="rect">
            <a:avLst/>
          </a:prstGeom>
        </p:spPr>
      </p:pic>
      <p:sp>
        <p:nvSpPr>
          <p:cNvPr id="11" name="Subtitle 2">
            <a:extLst>
              <a:ext uri="{FF2B5EF4-FFF2-40B4-BE49-F238E27FC236}">
                <a16:creationId xmlns:a16="http://schemas.microsoft.com/office/drawing/2014/main" id="{DED057A7-DD19-4143-A5D4-96AC53EEB7F8}"/>
              </a:ext>
            </a:extLst>
          </p:cNvPr>
          <p:cNvSpPr txBox="1">
            <a:spLocks/>
          </p:cNvSpPr>
          <p:nvPr/>
        </p:nvSpPr>
        <p:spPr>
          <a:xfrm>
            <a:off x="499261" y="353283"/>
            <a:ext cx="7243993" cy="84296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solidFill>
                  <a:schemeClr val="bg1"/>
                </a:solidFill>
                <a:latin typeface="Montserrat"/>
                <a:ea typeface="Open Sans"/>
                <a:cs typeface="Open Sans"/>
              </a:rPr>
              <a:t>Let's Talk About L.O.T.S.</a:t>
            </a:r>
          </a:p>
        </p:txBody>
      </p:sp>
      <p:sp>
        <p:nvSpPr>
          <p:cNvPr id="12" name="Subtitle 2">
            <a:extLst>
              <a:ext uri="{FF2B5EF4-FFF2-40B4-BE49-F238E27FC236}">
                <a16:creationId xmlns:a16="http://schemas.microsoft.com/office/drawing/2014/main" id="{2BA88AC6-896C-3E47-9FFD-9D6E50E8C507}"/>
              </a:ext>
            </a:extLst>
          </p:cNvPr>
          <p:cNvSpPr txBox="1">
            <a:spLocks/>
          </p:cNvSpPr>
          <p:nvPr/>
        </p:nvSpPr>
        <p:spPr>
          <a:xfrm>
            <a:off x="506404" y="956260"/>
            <a:ext cx="7243993" cy="84296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solidFill>
                  <a:schemeClr val="bg1"/>
                </a:solidFill>
                <a:latin typeface="Montserrat"/>
                <a:ea typeface="Open Sans"/>
                <a:cs typeface="Open Sans"/>
              </a:rPr>
              <a:t>O Stands For Ownership</a:t>
            </a:r>
            <a:endParaRPr lang="en-US" dirty="0">
              <a:solidFill>
                <a:schemeClr val="bg1"/>
              </a:solidFill>
            </a:endParaRPr>
          </a:p>
        </p:txBody>
      </p:sp>
      <p:pic>
        <p:nvPicPr>
          <p:cNvPr id="3" name="Picture 2" descr="Logo&#10;&#10;Description automatically generated">
            <a:extLst>
              <a:ext uri="{FF2B5EF4-FFF2-40B4-BE49-F238E27FC236}">
                <a16:creationId xmlns:a16="http://schemas.microsoft.com/office/drawing/2014/main" id="{1AF14BD4-0968-D541-91AF-F1532A5EF036}"/>
              </a:ext>
            </a:extLst>
          </p:cNvPr>
          <p:cNvPicPr>
            <a:picLocks noChangeAspect="1"/>
          </p:cNvPicPr>
          <p:nvPr/>
        </p:nvPicPr>
        <p:blipFill>
          <a:blip r:embed="rId4"/>
          <a:stretch>
            <a:fillRect/>
          </a:stretch>
        </p:blipFill>
        <p:spPr>
          <a:xfrm>
            <a:off x="1024128" y="3577776"/>
            <a:ext cx="3477768" cy="1427070"/>
          </a:xfrm>
          <a:prstGeom prst="rect">
            <a:avLst/>
          </a:prstGeom>
        </p:spPr>
      </p:pic>
      <p:sp>
        <p:nvSpPr>
          <p:cNvPr id="18" name="TextBox 17">
            <a:extLst>
              <a:ext uri="{FF2B5EF4-FFF2-40B4-BE49-F238E27FC236}">
                <a16:creationId xmlns:a16="http://schemas.microsoft.com/office/drawing/2014/main" id="{2315EB42-FF22-6A41-9A41-CF4CD469D08F}"/>
              </a:ext>
            </a:extLst>
          </p:cNvPr>
          <p:cNvSpPr txBox="1"/>
          <p:nvPr/>
        </p:nvSpPr>
        <p:spPr>
          <a:xfrm>
            <a:off x="4979425" y="3578157"/>
            <a:ext cx="6257139" cy="1477328"/>
          </a:xfrm>
          <a:prstGeom prst="rect">
            <a:avLst/>
          </a:prstGeom>
          <a:noFill/>
        </p:spPr>
        <p:txBody>
          <a:bodyPr wrap="square" lIns="91440" tIns="45720" rIns="91440" bIns="45720" rtlCol="0" anchor="t">
            <a:spAutoFit/>
          </a:bodyPr>
          <a:lstStyle/>
          <a:p>
            <a:r>
              <a:rPr lang="en-US" dirty="0">
                <a:latin typeface="Montserrat"/>
                <a:ea typeface="+mn-lt"/>
                <a:cs typeface="+mn-lt"/>
              </a:rPr>
              <a:t>Another thing that makes us different is that at other companies, in order to count that person in your downline, they have to have sold 4 houses per year? With us, it's only 2 houses per year, with the average agent only selling 3 houses per year.</a:t>
            </a:r>
          </a:p>
        </p:txBody>
      </p:sp>
    </p:spTree>
    <p:extLst>
      <p:ext uri="{BB962C8B-B14F-4D97-AF65-F5344CB8AC3E}">
        <p14:creationId xmlns:p14="http://schemas.microsoft.com/office/powerpoint/2010/main" val="13955607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73E1690-4F1F-0A49-9ECA-145A83BEFECE}"/>
              </a:ext>
            </a:extLst>
          </p:cNvPr>
          <p:cNvSpPr/>
          <p:nvPr/>
        </p:nvSpPr>
        <p:spPr>
          <a:xfrm>
            <a:off x="0" y="0"/>
            <a:ext cx="12206286" cy="1949450"/>
          </a:xfrm>
          <a:prstGeom prst="rect">
            <a:avLst/>
          </a:prstGeom>
          <a:solidFill>
            <a:srgbClr val="4B8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BFA034"/>
              </a:solidFill>
            </a:endParaRPr>
          </a:p>
        </p:txBody>
      </p:sp>
      <p:pic>
        <p:nvPicPr>
          <p:cNvPr id="6" name="Picture 5" descr="Text, logo&#10;&#10;Description automatically generated">
            <a:extLst>
              <a:ext uri="{FF2B5EF4-FFF2-40B4-BE49-F238E27FC236}">
                <a16:creationId xmlns:a16="http://schemas.microsoft.com/office/drawing/2014/main" id="{099A9AB1-B71D-424B-AB1A-47781BCF011C}"/>
              </a:ext>
            </a:extLst>
          </p:cNvPr>
          <p:cNvPicPr>
            <a:picLocks noChangeAspect="1"/>
          </p:cNvPicPr>
          <p:nvPr/>
        </p:nvPicPr>
        <p:blipFill>
          <a:blip r:embed="rId2">
            <a:biLevel thresh="25000"/>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9587301" y="452294"/>
            <a:ext cx="2486819" cy="1007932"/>
          </a:xfrm>
          <a:prstGeom prst="rect">
            <a:avLst/>
          </a:prstGeom>
        </p:spPr>
      </p:pic>
      <p:sp>
        <p:nvSpPr>
          <p:cNvPr id="11" name="Subtitle 2">
            <a:extLst>
              <a:ext uri="{FF2B5EF4-FFF2-40B4-BE49-F238E27FC236}">
                <a16:creationId xmlns:a16="http://schemas.microsoft.com/office/drawing/2014/main" id="{DED057A7-DD19-4143-A5D4-96AC53EEB7F8}"/>
              </a:ext>
            </a:extLst>
          </p:cNvPr>
          <p:cNvSpPr txBox="1">
            <a:spLocks/>
          </p:cNvSpPr>
          <p:nvPr/>
        </p:nvSpPr>
        <p:spPr>
          <a:xfrm>
            <a:off x="499261" y="353283"/>
            <a:ext cx="7243993" cy="84296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solidFill>
                  <a:schemeClr val="bg1"/>
                </a:solidFill>
                <a:latin typeface="Montserrat"/>
                <a:ea typeface="Open Sans"/>
                <a:cs typeface="Open Sans"/>
              </a:rPr>
              <a:t>Let's Talk About L.O.T.S.</a:t>
            </a:r>
          </a:p>
        </p:txBody>
      </p:sp>
      <p:sp>
        <p:nvSpPr>
          <p:cNvPr id="12" name="Subtitle 2">
            <a:extLst>
              <a:ext uri="{FF2B5EF4-FFF2-40B4-BE49-F238E27FC236}">
                <a16:creationId xmlns:a16="http://schemas.microsoft.com/office/drawing/2014/main" id="{2BA88AC6-896C-3E47-9FFD-9D6E50E8C507}"/>
              </a:ext>
            </a:extLst>
          </p:cNvPr>
          <p:cNvSpPr txBox="1">
            <a:spLocks/>
          </p:cNvSpPr>
          <p:nvPr/>
        </p:nvSpPr>
        <p:spPr>
          <a:xfrm>
            <a:off x="506404" y="956260"/>
            <a:ext cx="7243993" cy="84296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solidFill>
                  <a:schemeClr val="bg1"/>
                </a:solidFill>
                <a:latin typeface="Montserrat"/>
                <a:ea typeface="Open Sans"/>
                <a:cs typeface="Open Sans"/>
              </a:rPr>
              <a:t>O Stands For Ownership</a:t>
            </a:r>
            <a:endParaRPr lang="en-US" dirty="0"/>
          </a:p>
        </p:txBody>
      </p:sp>
      <p:pic>
        <p:nvPicPr>
          <p:cNvPr id="3" name="Picture 2" descr="Logo&#10;&#10;Description automatically generated">
            <a:extLst>
              <a:ext uri="{FF2B5EF4-FFF2-40B4-BE49-F238E27FC236}">
                <a16:creationId xmlns:a16="http://schemas.microsoft.com/office/drawing/2014/main" id="{1AF14BD4-0968-D541-91AF-F1532A5EF036}"/>
              </a:ext>
            </a:extLst>
          </p:cNvPr>
          <p:cNvPicPr>
            <a:picLocks noChangeAspect="1"/>
          </p:cNvPicPr>
          <p:nvPr/>
        </p:nvPicPr>
        <p:blipFill>
          <a:blip r:embed="rId4"/>
          <a:srcRect/>
          <a:stretch/>
        </p:blipFill>
        <p:spPr>
          <a:xfrm>
            <a:off x="7944610" y="3289982"/>
            <a:ext cx="3422150" cy="1400679"/>
          </a:xfrm>
          <a:prstGeom prst="rect">
            <a:avLst/>
          </a:prstGeom>
        </p:spPr>
      </p:pic>
      <p:sp>
        <p:nvSpPr>
          <p:cNvPr id="18" name="TextBox 17">
            <a:extLst>
              <a:ext uri="{FF2B5EF4-FFF2-40B4-BE49-F238E27FC236}">
                <a16:creationId xmlns:a16="http://schemas.microsoft.com/office/drawing/2014/main" id="{2315EB42-FF22-6A41-9A41-CF4CD469D08F}"/>
              </a:ext>
            </a:extLst>
          </p:cNvPr>
          <p:cNvSpPr txBox="1"/>
          <p:nvPr/>
        </p:nvSpPr>
        <p:spPr>
          <a:xfrm>
            <a:off x="800535" y="3526026"/>
            <a:ext cx="6257139" cy="923330"/>
          </a:xfrm>
          <a:prstGeom prst="rect">
            <a:avLst/>
          </a:prstGeom>
          <a:noFill/>
        </p:spPr>
        <p:txBody>
          <a:bodyPr wrap="square" lIns="91440" tIns="45720" rIns="91440" bIns="45720" rtlCol="0" anchor="t">
            <a:spAutoFit/>
          </a:bodyPr>
          <a:lstStyle/>
          <a:p>
            <a:r>
              <a:rPr lang="en-US" dirty="0">
                <a:latin typeface="Montserrat"/>
                <a:ea typeface="+mn-lt"/>
                <a:cs typeface="+mn-lt"/>
              </a:rPr>
              <a:t>That's a very big difference and a big deal. And here's the thing; if that agent stays with us for 10 years, 15 years, you're getting that money every single year.</a:t>
            </a:r>
          </a:p>
        </p:txBody>
      </p:sp>
    </p:spTree>
    <p:extLst>
      <p:ext uri="{BB962C8B-B14F-4D97-AF65-F5344CB8AC3E}">
        <p14:creationId xmlns:p14="http://schemas.microsoft.com/office/powerpoint/2010/main" val="22126514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73E1690-4F1F-0A49-9ECA-145A83BEFECE}"/>
              </a:ext>
            </a:extLst>
          </p:cNvPr>
          <p:cNvSpPr/>
          <p:nvPr/>
        </p:nvSpPr>
        <p:spPr>
          <a:xfrm>
            <a:off x="0" y="0"/>
            <a:ext cx="12206286" cy="1949450"/>
          </a:xfrm>
          <a:prstGeom prst="rect">
            <a:avLst/>
          </a:prstGeom>
          <a:solidFill>
            <a:srgbClr val="4B8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BFA034"/>
              </a:solidFill>
            </a:endParaRPr>
          </a:p>
        </p:txBody>
      </p:sp>
      <p:pic>
        <p:nvPicPr>
          <p:cNvPr id="6" name="Picture 5" descr="Text, logo&#10;&#10;Description automatically generated">
            <a:extLst>
              <a:ext uri="{FF2B5EF4-FFF2-40B4-BE49-F238E27FC236}">
                <a16:creationId xmlns:a16="http://schemas.microsoft.com/office/drawing/2014/main" id="{099A9AB1-B71D-424B-AB1A-47781BCF011C}"/>
              </a:ext>
            </a:extLst>
          </p:cNvPr>
          <p:cNvPicPr>
            <a:picLocks noChangeAspect="1"/>
          </p:cNvPicPr>
          <p:nvPr/>
        </p:nvPicPr>
        <p:blipFill>
          <a:blip r:embed="rId2">
            <a:biLevel thresh="25000"/>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9587301" y="452294"/>
            <a:ext cx="2486819" cy="1007932"/>
          </a:xfrm>
          <a:prstGeom prst="rect">
            <a:avLst/>
          </a:prstGeom>
        </p:spPr>
      </p:pic>
      <p:sp>
        <p:nvSpPr>
          <p:cNvPr id="11" name="Subtitle 2">
            <a:extLst>
              <a:ext uri="{FF2B5EF4-FFF2-40B4-BE49-F238E27FC236}">
                <a16:creationId xmlns:a16="http://schemas.microsoft.com/office/drawing/2014/main" id="{DED057A7-DD19-4143-A5D4-96AC53EEB7F8}"/>
              </a:ext>
            </a:extLst>
          </p:cNvPr>
          <p:cNvSpPr txBox="1">
            <a:spLocks/>
          </p:cNvSpPr>
          <p:nvPr/>
        </p:nvSpPr>
        <p:spPr>
          <a:xfrm>
            <a:off x="499261" y="353283"/>
            <a:ext cx="7243993" cy="84296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solidFill>
                  <a:schemeClr val="bg1"/>
                </a:solidFill>
                <a:latin typeface="Montserrat"/>
                <a:ea typeface="Open Sans"/>
                <a:cs typeface="Open Sans"/>
              </a:rPr>
              <a:t>Let's Talk About L.O.T.S.</a:t>
            </a:r>
          </a:p>
        </p:txBody>
      </p:sp>
      <p:sp>
        <p:nvSpPr>
          <p:cNvPr id="12" name="Subtitle 2">
            <a:extLst>
              <a:ext uri="{FF2B5EF4-FFF2-40B4-BE49-F238E27FC236}">
                <a16:creationId xmlns:a16="http://schemas.microsoft.com/office/drawing/2014/main" id="{2BA88AC6-896C-3E47-9FFD-9D6E50E8C507}"/>
              </a:ext>
            </a:extLst>
          </p:cNvPr>
          <p:cNvSpPr txBox="1">
            <a:spLocks/>
          </p:cNvSpPr>
          <p:nvPr/>
        </p:nvSpPr>
        <p:spPr>
          <a:xfrm>
            <a:off x="506404" y="956260"/>
            <a:ext cx="7243993" cy="84296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solidFill>
                  <a:schemeClr val="bg1"/>
                </a:solidFill>
                <a:latin typeface="Montserrat"/>
                <a:ea typeface="Open Sans"/>
                <a:cs typeface="Open Sans"/>
              </a:rPr>
              <a:t>O Stands For Ownership</a:t>
            </a:r>
            <a:endParaRPr lang="en-US" dirty="0"/>
          </a:p>
        </p:txBody>
      </p:sp>
      <p:sp>
        <p:nvSpPr>
          <p:cNvPr id="18" name="TextBox 17">
            <a:extLst>
              <a:ext uri="{FF2B5EF4-FFF2-40B4-BE49-F238E27FC236}">
                <a16:creationId xmlns:a16="http://schemas.microsoft.com/office/drawing/2014/main" id="{2315EB42-FF22-6A41-9A41-CF4CD469D08F}"/>
              </a:ext>
            </a:extLst>
          </p:cNvPr>
          <p:cNvSpPr txBox="1"/>
          <p:nvPr/>
        </p:nvSpPr>
        <p:spPr>
          <a:xfrm>
            <a:off x="1074073" y="3770256"/>
            <a:ext cx="6257139" cy="1200329"/>
          </a:xfrm>
          <a:prstGeom prst="rect">
            <a:avLst/>
          </a:prstGeom>
          <a:noFill/>
        </p:spPr>
        <p:txBody>
          <a:bodyPr wrap="square" lIns="91440" tIns="45720" rIns="91440" bIns="45720" rtlCol="0" anchor="t">
            <a:spAutoFit/>
          </a:bodyPr>
          <a:lstStyle/>
          <a:p>
            <a:r>
              <a:rPr lang="en-US" dirty="0">
                <a:latin typeface="Montserrat"/>
                <a:ea typeface="+mn-lt"/>
                <a:cs typeface="+mn-lt"/>
              </a:rPr>
              <a:t>I want to show you the revenue share calculator. </a:t>
            </a:r>
            <a:endParaRPr lang="en-US"/>
          </a:p>
          <a:p>
            <a:r>
              <a:rPr lang="en-US" dirty="0">
                <a:latin typeface="Montserrat"/>
                <a:ea typeface="+mn-lt"/>
                <a:cs typeface="+mn-lt"/>
              </a:rPr>
              <a:t>If you go to JoinCanZell.com and click on Revenue Share Calculator, you're going to see how much money you can make.</a:t>
            </a:r>
            <a:endParaRPr lang="en-US"/>
          </a:p>
        </p:txBody>
      </p:sp>
      <p:pic>
        <p:nvPicPr>
          <p:cNvPr id="2" name="Picture 1">
            <a:extLst>
              <a:ext uri="{FF2B5EF4-FFF2-40B4-BE49-F238E27FC236}">
                <a16:creationId xmlns:a16="http://schemas.microsoft.com/office/drawing/2014/main" id="{07F82769-457E-42C6-9F4E-45A865925AB4}"/>
              </a:ext>
            </a:extLst>
          </p:cNvPr>
          <p:cNvPicPr>
            <a:picLocks noChangeAspect="1"/>
          </p:cNvPicPr>
          <p:nvPr/>
        </p:nvPicPr>
        <p:blipFill>
          <a:blip r:embed="rId4"/>
          <a:srcRect/>
          <a:stretch/>
        </p:blipFill>
        <p:spPr>
          <a:xfrm>
            <a:off x="7496173" y="3070708"/>
            <a:ext cx="3894749" cy="2593243"/>
          </a:xfrm>
          <a:prstGeom prst="rect">
            <a:avLst/>
          </a:prstGeom>
        </p:spPr>
      </p:pic>
    </p:spTree>
    <p:extLst>
      <p:ext uri="{BB962C8B-B14F-4D97-AF65-F5344CB8AC3E}">
        <p14:creationId xmlns:p14="http://schemas.microsoft.com/office/powerpoint/2010/main" val="35072553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73E1690-4F1F-0A49-9ECA-145A83BEFECE}"/>
              </a:ext>
            </a:extLst>
          </p:cNvPr>
          <p:cNvSpPr/>
          <p:nvPr/>
        </p:nvSpPr>
        <p:spPr>
          <a:xfrm>
            <a:off x="0" y="0"/>
            <a:ext cx="12206286" cy="1949450"/>
          </a:xfrm>
          <a:prstGeom prst="rect">
            <a:avLst/>
          </a:prstGeom>
          <a:solidFill>
            <a:srgbClr val="4B8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BFA034"/>
              </a:solidFill>
            </a:endParaRPr>
          </a:p>
        </p:txBody>
      </p:sp>
      <p:pic>
        <p:nvPicPr>
          <p:cNvPr id="6" name="Picture 5" descr="Text, logo&#10;&#10;Description automatically generated">
            <a:extLst>
              <a:ext uri="{FF2B5EF4-FFF2-40B4-BE49-F238E27FC236}">
                <a16:creationId xmlns:a16="http://schemas.microsoft.com/office/drawing/2014/main" id="{099A9AB1-B71D-424B-AB1A-47781BCF011C}"/>
              </a:ext>
            </a:extLst>
          </p:cNvPr>
          <p:cNvPicPr>
            <a:picLocks noChangeAspect="1"/>
          </p:cNvPicPr>
          <p:nvPr/>
        </p:nvPicPr>
        <p:blipFill>
          <a:blip r:embed="rId2">
            <a:biLevel thresh="25000"/>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9587301" y="452294"/>
            <a:ext cx="2486819" cy="1007932"/>
          </a:xfrm>
          <a:prstGeom prst="rect">
            <a:avLst/>
          </a:prstGeom>
        </p:spPr>
      </p:pic>
      <p:sp>
        <p:nvSpPr>
          <p:cNvPr id="11" name="Subtitle 2">
            <a:extLst>
              <a:ext uri="{FF2B5EF4-FFF2-40B4-BE49-F238E27FC236}">
                <a16:creationId xmlns:a16="http://schemas.microsoft.com/office/drawing/2014/main" id="{DED057A7-DD19-4143-A5D4-96AC53EEB7F8}"/>
              </a:ext>
            </a:extLst>
          </p:cNvPr>
          <p:cNvSpPr txBox="1">
            <a:spLocks/>
          </p:cNvSpPr>
          <p:nvPr/>
        </p:nvSpPr>
        <p:spPr>
          <a:xfrm>
            <a:off x="499261" y="353283"/>
            <a:ext cx="7243993" cy="84296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solidFill>
                  <a:schemeClr val="bg1"/>
                </a:solidFill>
                <a:latin typeface="Montserrat"/>
                <a:ea typeface="Open Sans"/>
                <a:cs typeface="Open Sans"/>
              </a:rPr>
              <a:t>Let's Talk About L.O.T.S.</a:t>
            </a:r>
          </a:p>
        </p:txBody>
      </p:sp>
      <p:sp>
        <p:nvSpPr>
          <p:cNvPr id="12" name="Subtitle 2">
            <a:extLst>
              <a:ext uri="{FF2B5EF4-FFF2-40B4-BE49-F238E27FC236}">
                <a16:creationId xmlns:a16="http://schemas.microsoft.com/office/drawing/2014/main" id="{2BA88AC6-896C-3E47-9FFD-9D6E50E8C507}"/>
              </a:ext>
            </a:extLst>
          </p:cNvPr>
          <p:cNvSpPr txBox="1">
            <a:spLocks/>
          </p:cNvSpPr>
          <p:nvPr/>
        </p:nvSpPr>
        <p:spPr>
          <a:xfrm>
            <a:off x="506404" y="956260"/>
            <a:ext cx="7243993" cy="84296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solidFill>
                  <a:schemeClr val="bg1"/>
                </a:solidFill>
                <a:latin typeface="Montserrat"/>
                <a:ea typeface="Open Sans"/>
                <a:cs typeface="Open Sans"/>
              </a:rPr>
              <a:t>O Stands For Ownership</a:t>
            </a:r>
            <a:endParaRPr lang="en-US" dirty="0"/>
          </a:p>
        </p:txBody>
      </p:sp>
      <p:sp>
        <p:nvSpPr>
          <p:cNvPr id="18" name="TextBox 17">
            <a:extLst>
              <a:ext uri="{FF2B5EF4-FFF2-40B4-BE49-F238E27FC236}">
                <a16:creationId xmlns:a16="http://schemas.microsoft.com/office/drawing/2014/main" id="{2315EB42-FF22-6A41-9A41-CF4CD469D08F}"/>
              </a:ext>
            </a:extLst>
          </p:cNvPr>
          <p:cNvSpPr txBox="1"/>
          <p:nvPr/>
        </p:nvSpPr>
        <p:spPr>
          <a:xfrm>
            <a:off x="4979425" y="3578157"/>
            <a:ext cx="6257139" cy="1200329"/>
          </a:xfrm>
          <a:prstGeom prst="rect">
            <a:avLst/>
          </a:prstGeom>
          <a:noFill/>
        </p:spPr>
        <p:txBody>
          <a:bodyPr wrap="square" lIns="91440" tIns="45720" rIns="91440" bIns="45720" rtlCol="0" anchor="t">
            <a:spAutoFit/>
          </a:bodyPr>
          <a:lstStyle/>
          <a:p>
            <a:r>
              <a:rPr lang="en-US" dirty="0">
                <a:latin typeface="Montserrat"/>
                <a:ea typeface="+mn-lt"/>
                <a:cs typeface="+mn-lt"/>
              </a:rPr>
              <a:t>So if you hire 26 people in your first down line and those people just hire 1 person, you're making $19,760 a month. That's $236,000 a year in additional income that you're bringing into your family!</a:t>
            </a:r>
            <a:endParaRPr lang="en-US" dirty="0">
              <a:latin typeface="Montserrat"/>
            </a:endParaRPr>
          </a:p>
        </p:txBody>
      </p:sp>
      <p:pic>
        <p:nvPicPr>
          <p:cNvPr id="4" name="Picture 3">
            <a:extLst>
              <a:ext uri="{FF2B5EF4-FFF2-40B4-BE49-F238E27FC236}">
                <a16:creationId xmlns:a16="http://schemas.microsoft.com/office/drawing/2014/main" id="{D61BF1F1-5D32-43B4-BEFF-0135F4AED501}"/>
              </a:ext>
            </a:extLst>
          </p:cNvPr>
          <p:cNvPicPr>
            <a:picLocks noChangeAspect="1"/>
          </p:cNvPicPr>
          <p:nvPr/>
        </p:nvPicPr>
        <p:blipFill>
          <a:blip r:embed="rId4"/>
          <a:srcRect/>
          <a:stretch/>
        </p:blipFill>
        <p:spPr>
          <a:xfrm>
            <a:off x="774942" y="2963246"/>
            <a:ext cx="3894749" cy="2593243"/>
          </a:xfrm>
          <a:prstGeom prst="rect">
            <a:avLst/>
          </a:prstGeom>
        </p:spPr>
      </p:pic>
    </p:spTree>
    <p:extLst>
      <p:ext uri="{BB962C8B-B14F-4D97-AF65-F5344CB8AC3E}">
        <p14:creationId xmlns:p14="http://schemas.microsoft.com/office/powerpoint/2010/main" val="29982349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73E1690-4F1F-0A49-9ECA-145A83BEFECE}"/>
              </a:ext>
            </a:extLst>
          </p:cNvPr>
          <p:cNvSpPr/>
          <p:nvPr/>
        </p:nvSpPr>
        <p:spPr>
          <a:xfrm>
            <a:off x="0" y="0"/>
            <a:ext cx="12206286" cy="1949450"/>
          </a:xfrm>
          <a:prstGeom prst="rect">
            <a:avLst/>
          </a:prstGeom>
          <a:solidFill>
            <a:srgbClr val="4B8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BFA034"/>
              </a:solidFill>
            </a:endParaRPr>
          </a:p>
        </p:txBody>
      </p:sp>
      <p:pic>
        <p:nvPicPr>
          <p:cNvPr id="6" name="Picture 5" descr="Text, logo&#10;&#10;Description automatically generated">
            <a:extLst>
              <a:ext uri="{FF2B5EF4-FFF2-40B4-BE49-F238E27FC236}">
                <a16:creationId xmlns:a16="http://schemas.microsoft.com/office/drawing/2014/main" id="{099A9AB1-B71D-424B-AB1A-47781BCF011C}"/>
              </a:ext>
            </a:extLst>
          </p:cNvPr>
          <p:cNvPicPr>
            <a:picLocks noChangeAspect="1"/>
          </p:cNvPicPr>
          <p:nvPr/>
        </p:nvPicPr>
        <p:blipFill>
          <a:blip r:embed="rId2">
            <a:biLevel thresh="25000"/>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9587301" y="452294"/>
            <a:ext cx="2486819" cy="1007932"/>
          </a:xfrm>
          <a:prstGeom prst="rect">
            <a:avLst/>
          </a:prstGeom>
        </p:spPr>
      </p:pic>
      <p:sp>
        <p:nvSpPr>
          <p:cNvPr id="11" name="Subtitle 2">
            <a:extLst>
              <a:ext uri="{FF2B5EF4-FFF2-40B4-BE49-F238E27FC236}">
                <a16:creationId xmlns:a16="http://schemas.microsoft.com/office/drawing/2014/main" id="{DED057A7-DD19-4143-A5D4-96AC53EEB7F8}"/>
              </a:ext>
            </a:extLst>
          </p:cNvPr>
          <p:cNvSpPr txBox="1">
            <a:spLocks/>
          </p:cNvSpPr>
          <p:nvPr/>
        </p:nvSpPr>
        <p:spPr>
          <a:xfrm>
            <a:off x="499261" y="353283"/>
            <a:ext cx="7243993" cy="84296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solidFill>
                  <a:schemeClr val="bg1"/>
                </a:solidFill>
                <a:latin typeface="Montserrat"/>
                <a:ea typeface="Open Sans"/>
                <a:cs typeface="Open Sans"/>
              </a:rPr>
              <a:t>Let's Talk About L.O.T.S.</a:t>
            </a:r>
          </a:p>
        </p:txBody>
      </p:sp>
      <p:sp>
        <p:nvSpPr>
          <p:cNvPr id="12" name="Subtitle 2">
            <a:extLst>
              <a:ext uri="{FF2B5EF4-FFF2-40B4-BE49-F238E27FC236}">
                <a16:creationId xmlns:a16="http://schemas.microsoft.com/office/drawing/2014/main" id="{2BA88AC6-896C-3E47-9FFD-9D6E50E8C507}"/>
              </a:ext>
            </a:extLst>
          </p:cNvPr>
          <p:cNvSpPr txBox="1">
            <a:spLocks/>
          </p:cNvSpPr>
          <p:nvPr/>
        </p:nvSpPr>
        <p:spPr>
          <a:xfrm>
            <a:off x="506404" y="956260"/>
            <a:ext cx="7243993" cy="84296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solidFill>
                  <a:schemeClr val="bg1"/>
                </a:solidFill>
                <a:latin typeface="Montserrat"/>
                <a:ea typeface="Open Sans"/>
                <a:cs typeface="Open Sans"/>
              </a:rPr>
              <a:t>O Stands For Ownership</a:t>
            </a:r>
            <a:endParaRPr lang="en-US" dirty="0"/>
          </a:p>
        </p:txBody>
      </p:sp>
      <p:sp>
        <p:nvSpPr>
          <p:cNvPr id="18" name="TextBox 17">
            <a:extLst>
              <a:ext uri="{FF2B5EF4-FFF2-40B4-BE49-F238E27FC236}">
                <a16:creationId xmlns:a16="http://schemas.microsoft.com/office/drawing/2014/main" id="{2315EB42-FF22-6A41-9A41-CF4CD469D08F}"/>
              </a:ext>
            </a:extLst>
          </p:cNvPr>
          <p:cNvSpPr txBox="1"/>
          <p:nvPr/>
        </p:nvSpPr>
        <p:spPr>
          <a:xfrm>
            <a:off x="5780502" y="3627003"/>
            <a:ext cx="5211832" cy="1477328"/>
          </a:xfrm>
          <a:prstGeom prst="rect">
            <a:avLst/>
          </a:prstGeom>
          <a:noFill/>
        </p:spPr>
        <p:txBody>
          <a:bodyPr wrap="square" lIns="91440" tIns="45720" rIns="91440" bIns="45720" rtlCol="0" anchor="t">
            <a:spAutoFit/>
          </a:bodyPr>
          <a:lstStyle/>
          <a:p>
            <a:r>
              <a:rPr lang="en-US" dirty="0">
                <a:latin typeface="Montserrat"/>
                <a:ea typeface="+mn-lt"/>
                <a:cs typeface="+mn-lt"/>
              </a:rPr>
              <a:t>You know, when I was at my old brokerage, I referred several agents. I sent one that did 50 transactions a year. I got a $10 gift card for that. The company made tons of money, but I made $10.</a:t>
            </a:r>
            <a:endParaRPr lang="en-US" dirty="0">
              <a:latin typeface="Montserrat"/>
            </a:endParaRPr>
          </a:p>
        </p:txBody>
      </p:sp>
      <p:pic>
        <p:nvPicPr>
          <p:cNvPr id="2" name="Picture 3">
            <a:extLst>
              <a:ext uri="{FF2B5EF4-FFF2-40B4-BE49-F238E27FC236}">
                <a16:creationId xmlns:a16="http://schemas.microsoft.com/office/drawing/2014/main" id="{2B135556-CABF-4522-B7FC-DB3C72B9E4B9}"/>
              </a:ext>
            </a:extLst>
          </p:cNvPr>
          <p:cNvPicPr>
            <a:picLocks noChangeAspect="1"/>
          </p:cNvPicPr>
          <p:nvPr/>
        </p:nvPicPr>
        <p:blipFill>
          <a:blip r:embed="rId4"/>
          <a:stretch>
            <a:fillRect/>
          </a:stretch>
        </p:blipFill>
        <p:spPr>
          <a:xfrm>
            <a:off x="631092" y="2943453"/>
            <a:ext cx="4228123" cy="2827249"/>
          </a:xfrm>
          <a:prstGeom prst="rect">
            <a:avLst/>
          </a:prstGeom>
        </p:spPr>
      </p:pic>
    </p:spTree>
    <p:extLst>
      <p:ext uri="{BB962C8B-B14F-4D97-AF65-F5344CB8AC3E}">
        <p14:creationId xmlns:p14="http://schemas.microsoft.com/office/powerpoint/2010/main" val="4460291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73E1690-4F1F-0A49-9ECA-145A83BEFECE}"/>
              </a:ext>
            </a:extLst>
          </p:cNvPr>
          <p:cNvSpPr/>
          <p:nvPr/>
        </p:nvSpPr>
        <p:spPr>
          <a:xfrm>
            <a:off x="0" y="0"/>
            <a:ext cx="12206286" cy="1949450"/>
          </a:xfrm>
          <a:prstGeom prst="rect">
            <a:avLst/>
          </a:prstGeom>
          <a:solidFill>
            <a:srgbClr val="4B8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BFA034"/>
              </a:solidFill>
            </a:endParaRPr>
          </a:p>
        </p:txBody>
      </p:sp>
      <p:pic>
        <p:nvPicPr>
          <p:cNvPr id="6" name="Picture 5" descr="Text, logo&#10;&#10;Description automatically generated">
            <a:extLst>
              <a:ext uri="{FF2B5EF4-FFF2-40B4-BE49-F238E27FC236}">
                <a16:creationId xmlns:a16="http://schemas.microsoft.com/office/drawing/2014/main" id="{099A9AB1-B71D-424B-AB1A-47781BCF011C}"/>
              </a:ext>
            </a:extLst>
          </p:cNvPr>
          <p:cNvPicPr>
            <a:picLocks noChangeAspect="1"/>
          </p:cNvPicPr>
          <p:nvPr/>
        </p:nvPicPr>
        <p:blipFill>
          <a:blip r:embed="rId2">
            <a:biLevel thresh="25000"/>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9587301" y="452294"/>
            <a:ext cx="2486819" cy="1007932"/>
          </a:xfrm>
          <a:prstGeom prst="rect">
            <a:avLst/>
          </a:prstGeom>
        </p:spPr>
      </p:pic>
      <p:sp>
        <p:nvSpPr>
          <p:cNvPr id="11" name="Subtitle 2">
            <a:extLst>
              <a:ext uri="{FF2B5EF4-FFF2-40B4-BE49-F238E27FC236}">
                <a16:creationId xmlns:a16="http://schemas.microsoft.com/office/drawing/2014/main" id="{DED057A7-DD19-4143-A5D4-96AC53EEB7F8}"/>
              </a:ext>
            </a:extLst>
          </p:cNvPr>
          <p:cNvSpPr txBox="1">
            <a:spLocks/>
          </p:cNvSpPr>
          <p:nvPr/>
        </p:nvSpPr>
        <p:spPr>
          <a:xfrm>
            <a:off x="499261" y="353283"/>
            <a:ext cx="7243993" cy="84296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solidFill>
                  <a:schemeClr val="bg1"/>
                </a:solidFill>
                <a:latin typeface="Montserrat"/>
                <a:ea typeface="Open Sans"/>
                <a:cs typeface="Open Sans"/>
              </a:rPr>
              <a:t>Let's Talk About L.O.T.S.</a:t>
            </a:r>
          </a:p>
        </p:txBody>
      </p:sp>
      <p:sp>
        <p:nvSpPr>
          <p:cNvPr id="12" name="Subtitle 2">
            <a:extLst>
              <a:ext uri="{FF2B5EF4-FFF2-40B4-BE49-F238E27FC236}">
                <a16:creationId xmlns:a16="http://schemas.microsoft.com/office/drawing/2014/main" id="{2BA88AC6-896C-3E47-9FFD-9D6E50E8C507}"/>
              </a:ext>
            </a:extLst>
          </p:cNvPr>
          <p:cNvSpPr txBox="1">
            <a:spLocks/>
          </p:cNvSpPr>
          <p:nvPr/>
        </p:nvSpPr>
        <p:spPr>
          <a:xfrm>
            <a:off x="506404" y="956260"/>
            <a:ext cx="7243993" cy="84296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solidFill>
                  <a:schemeClr val="bg1"/>
                </a:solidFill>
                <a:latin typeface="Montserrat"/>
                <a:ea typeface="Open Sans"/>
                <a:cs typeface="Open Sans"/>
              </a:rPr>
              <a:t>O Stands For Ownership</a:t>
            </a:r>
            <a:endParaRPr lang="en-US" dirty="0"/>
          </a:p>
        </p:txBody>
      </p:sp>
      <p:sp>
        <p:nvSpPr>
          <p:cNvPr id="18" name="TextBox 17">
            <a:extLst>
              <a:ext uri="{FF2B5EF4-FFF2-40B4-BE49-F238E27FC236}">
                <a16:creationId xmlns:a16="http://schemas.microsoft.com/office/drawing/2014/main" id="{2315EB42-FF22-6A41-9A41-CF4CD469D08F}"/>
              </a:ext>
            </a:extLst>
          </p:cNvPr>
          <p:cNvSpPr txBox="1"/>
          <p:nvPr/>
        </p:nvSpPr>
        <p:spPr>
          <a:xfrm>
            <a:off x="722380" y="3428334"/>
            <a:ext cx="6257139" cy="1477328"/>
          </a:xfrm>
          <a:prstGeom prst="rect">
            <a:avLst/>
          </a:prstGeom>
          <a:noFill/>
        </p:spPr>
        <p:txBody>
          <a:bodyPr wrap="square" lIns="91440" tIns="45720" rIns="91440" bIns="45720" rtlCol="0" anchor="t">
            <a:spAutoFit/>
          </a:bodyPr>
          <a:lstStyle/>
          <a:p>
            <a:r>
              <a:rPr lang="en-US" dirty="0">
                <a:latin typeface="Montserrat"/>
                <a:ea typeface="+mn-lt"/>
                <a:cs typeface="+mn-lt"/>
              </a:rPr>
              <a:t>We don't want that. We want you to be able to make a difference in your life and in your children's lives. And if you take the time, 30 minutes a day, instead of prospecting for clients, you're going to prospect for agents. </a:t>
            </a:r>
          </a:p>
        </p:txBody>
      </p:sp>
      <p:pic>
        <p:nvPicPr>
          <p:cNvPr id="2" name="Picture 3">
            <a:extLst>
              <a:ext uri="{FF2B5EF4-FFF2-40B4-BE49-F238E27FC236}">
                <a16:creationId xmlns:a16="http://schemas.microsoft.com/office/drawing/2014/main" id="{79E54C21-EC87-40D6-96D4-6E8E4702F64C}"/>
              </a:ext>
            </a:extLst>
          </p:cNvPr>
          <p:cNvPicPr>
            <a:picLocks noChangeAspect="1"/>
          </p:cNvPicPr>
          <p:nvPr/>
        </p:nvPicPr>
        <p:blipFill>
          <a:blip r:embed="rId4"/>
          <a:stretch>
            <a:fillRect/>
          </a:stretch>
        </p:blipFill>
        <p:spPr>
          <a:xfrm>
            <a:off x="7508631" y="2824506"/>
            <a:ext cx="4159738" cy="2908834"/>
          </a:xfrm>
          <a:prstGeom prst="rect">
            <a:avLst/>
          </a:prstGeom>
        </p:spPr>
      </p:pic>
    </p:spTree>
    <p:extLst>
      <p:ext uri="{BB962C8B-B14F-4D97-AF65-F5344CB8AC3E}">
        <p14:creationId xmlns:p14="http://schemas.microsoft.com/office/powerpoint/2010/main" val="14975469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73E1690-4F1F-0A49-9ECA-145A83BEFECE}"/>
              </a:ext>
            </a:extLst>
          </p:cNvPr>
          <p:cNvSpPr/>
          <p:nvPr/>
        </p:nvSpPr>
        <p:spPr>
          <a:xfrm>
            <a:off x="0" y="0"/>
            <a:ext cx="12206286" cy="1949450"/>
          </a:xfrm>
          <a:prstGeom prst="rect">
            <a:avLst/>
          </a:prstGeom>
          <a:solidFill>
            <a:srgbClr val="4B8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BFA034"/>
              </a:solidFill>
            </a:endParaRPr>
          </a:p>
        </p:txBody>
      </p:sp>
      <p:pic>
        <p:nvPicPr>
          <p:cNvPr id="6" name="Picture 5" descr="Text, logo&#10;&#10;Description automatically generated">
            <a:extLst>
              <a:ext uri="{FF2B5EF4-FFF2-40B4-BE49-F238E27FC236}">
                <a16:creationId xmlns:a16="http://schemas.microsoft.com/office/drawing/2014/main" id="{099A9AB1-B71D-424B-AB1A-47781BCF011C}"/>
              </a:ext>
            </a:extLst>
          </p:cNvPr>
          <p:cNvPicPr>
            <a:picLocks noChangeAspect="1"/>
          </p:cNvPicPr>
          <p:nvPr/>
        </p:nvPicPr>
        <p:blipFill>
          <a:blip r:embed="rId2">
            <a:biLevel thresh="25000"/>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9587301" y="452294"/>
            <a:ext cx="2486819" cy="1007932"/>
          </a:xfrm>
          <a:prstGeom prst="rect">
            <a:avLst/>
          </a:prstGeom>
        </p:spPr>
      </p:pic>
      <p:sp>
        <p:nvSpPr>
          <p:cNvPr id="11" name="Subtitle 2">
            <a:extLst>
              <a:ext uri="{FF2B5EF4-FFF2-40B4-BE49-F238E27FC236}">
                <a16:creationId xmlns:a16="http://schemas.microsoft.com/office/drawing/2014/main" id="{DED057A7-DD19-4143-A5D4-96AC53EEB7F8}"/>
              </a:ext>
            </a:extLst>
          </p:cNvPr>
          <p:cNvSpPr txBox="1">
            <a:spLocks/>
          </p:cNvSpPr>
          <p:nvPr/>
        </p:nvSpPr>
        <p:spPr>
          <a:xfrm>
            <a:off x="499261" y="353283"/>
            <a:ext cx="7243993" cy="84296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solidFill>
                  <a:schemeClr val="bg1"/>
                </a:solidFill>
                <a:latin typeface="Montserrat"/>
                <a:ea typeface="Open Sans"/>
                <a:cs typeface="Open Sans"/>
              </a:rPr>
              <a:t>Let's Talk About L.O.T.S.</a:t>
            </a:r>
          </a:p>
        </p:txBody>
      </p:sp>
      <p:sp>
        <p:nvSpPr>
          <p:cNvPr id="12" name="Subtitle 2">
            <a:extLst>
              <a:ext uri="{FF2B5EF4-FFF2-40B4-BE49-F238E27FC236}">
                <a16:creationId xmlns:a16="http://schemas.microsoft.com/office/drawing/2014/main" id="{2BA88AC6-896C-3E47-9FFD-9D6E50E8C507}"/>
              </a:ext>
            </a:extLst>
          </p:cNvPr>
          <p:cNvSpPr txBox="1">
            <a:spLocks/>
          </p:cNvSpPr>
          <p:nvPr/>
        </p:nvSpPr>
        <p:spPr>
          <a:xfrm>
            <a:off x="506404" y="956260"/>
            <a:ext cx="7243993" cy="84296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solidFill>
                  <a:schemeClr val="bg1"/>
                </a:solidFill>
                <a:latin typeface="Montserrat"/>
                <a:ea typeface="Open Sans"/>
                <a:cs typeface="Open Sans"/>
              </a:rPr>
              <a:t>O Stands For Ownership</a:t>
            </a:r>
            <a:endParaRPr lang="en-US" dirty="0">
              <a:solidFill>
                <a:schemeClr val="bg1"/>
              </a:solidFill>
            </a:endParaRPr>
          </a:p>
        </p:txBody>
      </p:sp>
      <p:sp>
        <p:nvSpPr>
          <p:cNvPr id="18" name="TextBox 17">
            <a:extLst>
              <a:ext uri="{FF2B5EF4-FFF2-40B4-BE49-F238E27FC236}">
                <a16:creationId xmlns:a16="http://schemas.microsoft.com/office/drawing/2014/main" id="{2315EB42-FF22-6A41-9A41-CF4CD469D08F}"/>
              </a:ext>
            </a:extLst>
          </p:cNvPr>
          <p:cNvSpPr txBox="1"/>
          <p:nvPr/>
        </p:nvSpPr>
        <p:spPr>
          <a:xfrm>
            <a:off x="693073" y="3682334"/>
            <a:ext cx="6257139" cy="1200329"/>
          </a:xfrm>
          <a:prstGeom prst="rect">
            <a:avLst/>
          </a:prstGeom>
          <a:noFill/>
        </p:spPr>
        <p:txBody>
          <a:bodyPr wrap="square" lIns="91440" tIns="45720" rIns="91440" bIns="45720" rtlCol="0" anchor="t">
            <a:spAutoFit/>
          </a:bodyPr>
          <a:lstStyle/>
          <a:p>
            <a:r>
              <a:rPr lang="en-US" dirty="0">
                <a:latin typeface="Montserrat"/>
                <a:ea typeface="+mn-lt"/>
                <a:cs typeface="+mn-lt"/>
              </a:rPr>
              <a:t>Look at the amount of money that you are going to make off of that. And that's money that you're making without having to go out and showing homes at night and on weekends and so forth.</a:t>
            </a:r>
          </a:p>
        </p:txBody>
      </p:sp>
      <p:pic>
        <p:nvPicPr>
          <p:cNvPr id="2" name="Picture 3">
            <a:extLst>
              <a:ext uri="{FF2B5EF4-FFF2-40B4-BE49-F238E27FC236}">
                <a16:creationId xmlns:a16="http://schemas.microsoft.com/office/drawing/2014/main" id="{79E54C21-EC87-40D6-96D4-6E8E4702F64C}"/>
              </a:ext>
            </a:extLst>
          </p:cNvPr>
          <p:cNvPicPr>
            <a:picLocks noChangeAspect="1"/>
          </p:cNvPicPr>
          <p:nvPr/>
        </p:nvPicPr>
        <p:blipFill>
          <a:blip r:embed="rId4"/>
          <a:stretch>
            <a:fillRect/>
          </a:stretch>
        </p:blipFill>
        <p:spPr>
          <a:xfrm>
            <a:off x="7508631" y="2824506"/>
            <a:ext cx="4159738" cy="2908834"/>
          </a:xfrm>
          <a:prstGeom prst="rect">
            <a:avLst/>
          </a:prstGeom>
        </p:spPr>
      </p:pic>
    </p:spTree>
    <p:extLst>
      <p:ext uri="{BB962C8B-B14F-4D97-AF65-F5344CB8AC3E}">
        <p14:creationId xmlns:p14="http://schemas.microsoft.com/office/powerpoint/2010/main" val="34971808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73E1690-4F1F-0A49-9ECA-145A83BEFECE}"/>
              </a:ext>
            </a:extLst>
          </p:cNvPr>
          <p:cNvSpPr/>
          <p:nvPr/>
        </p:nvSpPr>
        <p:spPr>
          <a:xfrm>
            <a:off x="0" y="0"/>
            <a:ext cx="12206286" cy="1949450"/>
          </a:xfrm>
          <a:prstGeom prst="rect">
            <a:avLst/>
          </a:prstGeom>
          <a:solidFill>
            <a:srgbClr val="4B8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BFA034"/>
              </a:solidFill>
            </a:endParaRPr>
          </a:p>
        </p:txBody>
      </p:sp>
      <p:pic>
        <p:nvPicPr>
          <p:cNvPr id="6" name="Picture 5" descr="Text, logo&#10;&#10;Description automatically generated">
            <a:extLst>
              <a:ext uri="{FF2B5EF4-FFF2-40B4-BE49-F238E27FC236}">
                <a16:creationId xmlns:a16="http://schemas.microsoft.com/office/drawing/2014/main" id="{099A9AB1-B71D-424B-AB1A-47781BCF011C}"/>
              </a:ext>
            </a:extLst>
          </p:cNvPr>
          <p:cNvPicPr>
            <a:picLocks noChangeAspect="1"/>
          </p:cNvPicPr>
          <p:nvPr/>
        </p:nvPicPr>
        <p:blipFill>
          <a:blip r:embed="rId2">
            <a:biLevel thresh="25000"/>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9587301" y="452294"/>
            <a:ext cx="2486819" cy="1007932"/>
          </a:xfrm>
          <a:prstGeom prst="rect">
            <a:avLst/>
          </a:prstGeom>
        </p:spPr>
      </p:pic>
      <p:sp>
        <p:nvSpPr>
          <p:cNvPr id="11" name="Subtitle 2">
            <a:extLst>
              <a:ext uri="{FF2B5EF4-FFF2-40B4-BE49-F238E27FC236}">
                <a16:creationId xmlns:a16="http://schemas.microsoft.com/office/drawing/2014/main" id="{DED057A7-DD19-4143-A5D4-96AC53EEB7F8}"/>
              </a:ext>
            </a:extLst>
          </p:cNvPr>
          <p:cNvSpPr txBox="1">
            <a:spLocks/>
          </p:cNvSpPr>
          <p:nvPr/>
        </p:nvSpPr>
        <p:spPr>
          <a:xfrm>
            <a:off x="499261" y="353283"/>
            <a:ext cx="7243993" cy="84296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solidFill>
                  <a:schemeClr val="bg1"/>
                </a:solidFill>
                <a:latin typeface="Montserrat"/>
                <a:ea typeface="Open Sans"/>
                <a:cs typeface="Open Sans"/>
              </a:rPr>
              <a:t>Let's Talk About L.O.T.S.</a:t>
            </a:r>
          </a:p>
        </p:txBody>
      </p:sp>
      <p:sp>
        <p:nvSpPr>
          <p:cNvPr id="12" name="Subtitle 2">
            <a:extLst>
              <a:ext uri="{FF2B5EF4-FFF2-40B4-BE49-F238E27FC236}">
                <a16:creationId xmlns:a16="http://schemas.microsoft.com/office/drawing/2014/main" id="{2BA88AC6-896C-3E47-9FFD-9D6E50E8C507}"/>
              </a:ext>
            </a:extLst>
          </p:cNvPr>
          <p:cNvSpPr txBox="1">
            <a:spLocks/>
          </p:cNvSpPr>
          <p:nvPr/>
        </p:nvSpPr>
        <p:spPr>
          <a:xfrm>
            <a:off x="506404" y="956260"/>
            <a:ext cx="7243993" cy="84296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solidFill>
                  <a:schemeClr val="bg1"/>
                </a:solidFill>
                <a:latin typeface="Montserrat"/>
                <a:ea typeface="Open Sans"/>
                <a:cs typeface="Open Sans"/>
              </a:rPr>
              <a:t>T Stands For Technology</a:t>
            </a:r>
            <a:endParaRPr lang="en-US" dirty="0">
              <a:solidFill>
                <a:schemeClr val="bg1"/>
              </a:solidFill>
            </a:endParaRPr>
          </a:p>
        </p:txBody>
      </p:sp>
      <p:sp>
        <p:nvSpPr>
          <p:cNvPr id="18" name="TextBox 17">
            <a:extLst>
              <a:ext uri="{FF2B5EF4-FFF2-40B4-BE49-F238E27FC236}">
                <a16:creationId xmlns:a16="http://schemas.microsoft.com/office/drawing/2014/main" id="{2315EB42-FF22-6A41-9A41-CF4CD469D08F}"/>
              </a:ext>
            </a:extLst>
          </p:cNvPr>
          <p:cNvSpPr txBox="1"/>
          <p:nvPr/>
        </p:nvSpPr>
        <p:spPr>
          <a:xfrm>
            <a:off x="995919" y="3428333"/>
            <a:ext cx="5758909" cy="1477328"/>
          </a:xfrm>
          <a:prstGeom prst="rect">
            <a:avLst/>
          </a:prstGeom>
          <a:noFill/>
        </p:spPr>
        <p:txBody>
          <a:bodyPr wrap="square" lIns="91440" tIns="45720" rIns="91440" bIns="45720" rtlCol="0" anchor="t">
            <a:spAutoFit/>
          </a:bodyPr>
          <a:lstStyle/>
          <a:p>
            <a:endParaRPr lang="en-US" dirty="0">
              <a:latin typeface="Montserrat"/>
              <a:cs typeface="Calibri"/>
            </a:endParaRPr>
          </a:p>
          <a:p>
            <a:r>
              <a:rPr lang="en-US" dirty="0">
                <a:latin typeface="Montserrat"/>
                <a:ea typeface="+mn-lt"/>
                <a:cs typeface="+mn-lt"/>
              </a:rPr>
              <a:t>Technology is everything that you need to run your business. There is no one system in real estate. You don't need to buy everything you need for technology. We've already paid for it. </a:t>
            </a:r>
            <a:endParaRPr lang="en-US" dirty="0">
              <a:latin typeface="Montserrat"/>
              <a:cs typeface="Calibri"/>
            </a:endParaRPr>
          </a:p>
        </p:txBody>
      </p:sp>
      <p:pic>
        <p:nvPicPr>
          <p:cNvPr id="3" name="Picture 3" descr="Graphical user interface, application&#10;&#10;Description automatically generated">
            <a:extLst>
              <a:ext uri="{FF2B5EF4-FFF2-40B4-BE49-F238E27FC236}">
                <a16:creationId xmlns:a16="http://schemas.microsoft.com/office/drawing/2014/main" id="{BC3A7006-96EE-4996-9275-2B42EFD1AA0A}"/>
              </a:ext>
            </a:extLst>
          </p:cNvPr>
          <p:cNvPicPr>
            <a:picLocks noChangeAspect="1"/>
          </p:cNvPicPr>
          <p:nvPr/>
        </p:nvPicPr>
        <p:blipFill>
          <a:blip r:embed="rId4"/>
          <a:stretch>
            <a:fillRect/>
          </a:stretch>
        </p:blipFill>
        <p:spPr>
          <a:xfrm>
            <a:off x="5769709" y="2706321"/>
            <a:ext cx="7510583" cy="4210049"/>
          </a:xfrm>
          <a:prstGeom prst="rect">
            <a:avLst/>
          </a:prstGeom>
        </p:spPr>
      </p:pic>
      <p:sp>
        <p:nvSpPr>
          <p:cNvPr id="2" name="Subtitle 2">
            <a:extLst>
              <a:ext uri="{FF2B5EF4-FFF2-40B4-BE49-F238E27FC236}">
                <a16:creationId xmlns:a16="http://schemas.microsoft.com/office/drawing/2014/main" id="{7B324381-BC98-4164-84A9-4EA5F09F6271}"/>
              </a:ext>
            </a:extLst>
          </p:cNvPr>
          <p:cNvSpPr txBox="1">
            <a:spLocks/>
          </p:cNvSpPr>
          <p:nvPr/>
        </p:nvSpPr>
        <p:spPr>
          <a:xfrm>
            <a:off x="507457" y="2327852"/>
            <a:ext cx="7506194" cy="137678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solidFill>
                  <a:srgbClr val="4B878B"/>
                </a:solidFill>
                <a:latin typeface="Montserrat"/>
                <a:ea typeface="Open Sans"/>
                <a:cs typeface="Open Sans"/>
              </a:rPr>
              <a:t>T Stands For Technology</a:t>
            </a:r>
            <a:endParaRPr lang="en-US" sz="4400" b="1" dirty="0">
              <a:solidFill>
                <a:srgbClr val="4B878B"/>
              </a:solidFill>
              <a:latin typeface="Montserrat" pitchFamily="2" charset="77"/>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6795831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iagram&#10;&#10;Description automatically generated">
            <a:extLst>
              <a:ext uri="{FF2B5EF4-FFF2-40B4-BE49-F238E27FC236}">
                <a16:creationId xmlns:a16="http://schemas.microsoft.com/office/drawing/2014/main" id="{E9BBF30E-F22B-4B47-AC6C-4D2CA2BF89CE}"/>
              </a:ext>
            </a:extLst>
          </p:cNvPr>
          <p:cNvPicPr>
            <a:picLocks noChangeAspect="1"/>
          </p:cNvPicPr>
          <p:nvPr/>
        </p:nvPicPr>
        <p:blipFill rotWithShape="1">
          <a:blip r:embed="rId2"/>
          <a:srcRect l="37934" t="5092" r="1649" b="-5093"/>
          <a:stretch/>
        </p:blipFill>
        <p:spPr>
          <a:xfrm>
            <a:off x="4649257" y="222250"/>
            <a:ext cx="7366080" cy="6858007"/>
          </a:xfrm>
          <a:prstGeom prst="rect">
            <a:avLst/>
          </a:prstGeom>
        </p:spPr>
      </p:pic>
      <p:sp>
        <p:nvSpPr>
          <p:cNvPr id="8" name="TextBox 7">
            <a:extLst>
              <a:ext uri="{FF2B5EF4-FFF2-40B4-BE49-F238E27FC236}">
                <a16:creationId xmlns:a16="http://schemas.microsoft.com/office/drawing/2014/main" id="{B7E8A5F8-D06D-8342-8190-2E94A1C500B5}"/>
              </a:ext>
            </a:extLst>
          </p:cNvPr>
          <p:cNvSpPr txBox="1"/>
          <p:nvPr/>
        </p:nvSpPr>
        <p:spPr>
          <a:xfrm>
            <a:off x="539023" y="2221705"/>
            <a:ext cx="4163307" cy="1754326"/>
          </a:xfrm>
          <a:prstGeom prst="rect">
            <a:avLst/>
          </a:prstGeom>
          <a:noFill/>
        </p:spPr>
        <p:txBody>
          <a:bodyPr wrap="square" lIns="91440" tIns="45720" rIns="91440" bIns="45720" rtlCol="0" anchor="t">
            <a:spAutoFit/>
          </a:bodyPr>
          <a:lstStyle/>
          <a:p>
            <a:r>
              <a:rPr lang="en-US" dirty="0">
                <a:latin typeface="Montserrat"/>
                <a:ea typeface="+mn-lt"/>
                <a:cs typeface="+mn-lt"/>
              </a:rPr>
              <a:t>So the best way for us to explain our vision is to discuss some similar examples. Uber took over taxicabs, Netflix took over Blockbuster and we want to take over traditional brokerages.</a:t>
            </a:r>
            <a:endParaRPr lang="en-US" dirty="0">
              <a:latin typeface="Montserrat"/>
            </a:endParaRPr>
          </a:p>
        </p:txBody>
      </p:sp>
      <p:pic>
        <p:nvPicPr>
          <p:cNvPr id="10" name="Picture 9" descr="Text, logo&#10;&#10;Description automatically generated">
            <a:extLst>
              <a:ext uri="{FF2B5EF4-FFF2-40B4-BE49-F238E27FC236}">
                <a16:creationId xmlns:a16="http://schemas.microsoft.com/office/drawing/2014/main" id="{36BECEB7-060F-1742-97E8-2744B638EB3F}"/>
              </a:ext>
            </a:extLst>
          </p:cNvPr>
          <p:cNvPicPr>
            <a:picLocks noChangeAspect="1"/>
          </p:cNvPicPr>
          <p:nvPr/>
        </p:nvPicPr>
        <p:blipFill>
          <a:blip r:embed="rId3"/>
          <a:stretch>
            <a:fillRect/>
          </a:stretch>
        </p:blipFill>
        <p:spPr>
          <a:xfrm>
            <a:off x="539024" y="872533"/>
            <a:ext cx="2486819" cy="1007932"/>
          </a:xfrm>
          <a:prstGeom prst="rect">
            <a:avLst/>
          </a:prstGeom>
        </p:spPr>
      </p:pic>
    </p:spTree>
    <p:extLst>
      <p:ext uri="{BB962C8B-B14F-4D97-AF65-F5344CB8AC3E}">
        <p14:creationId xmlns:p14="http://schemas.microsoft.com/office/powerpoint/2010/main" val="15781791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73E1690-4F1F-0A49-9ECA-145A83BEFECE}"/>
              </a:ext>
            </a:extLst>
          </p:cNvPr>
          <p:cNvSpPr/>
          <p:nvPr/>
        </p:nvSpPr>
        <p:spPr>
          <a:xfrm>
            <a:off x="0" y="0"/>
            <a:ext cx="12206286" cy="1949450"/>
          </a:xfrm>
          <a:prstGeom prst="rect">
            <a:avLst/>
          </a:prstGeom>
          <a:solidFill>
            <a:srgbClr val="4B8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BFA034"/>
              </a:solidFill>
            </a:endParaRPr>
          </a:p>
        </p:txBody>
      </p:sp>
      <p:pic>
        <p:nvPicPr>
          <p:cNvPr id="6" name="Picture 5" descr="Text, logo&#10;&#10;Description automatically generated">
            <a:extLst>
              <a:ext uri="{FF2B5EF4-FFF2-40B4-BE49-F238E27FC236}">
                <a16:creationId xmlns:a16="http://schemas.microsoft.com/office/drawing/2014/main" id="{099A9AB1-B71D-424B-AB1A-47781BCF011C}"/>
              </a:ext>
            </a:extLst>
          </p:cNvPr>
          <p:cNvPicPr>
            <a:picLocks noChangeAspect="1"/>
          </p:cNvPicPr>
          <p:nvPr/>
        </p:nvPicPr>
        <p:blipFill>
          <a:blip r:embed="rId2">
            <a:biLevel thresh="25000"/>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9587301" y="452294"/>
            <a:ext cx="2486819" cy="1007932"/>
          </a:xfrm>
          <a:prstGeom prst="rect">
            <a:avLst/>
          </a:prstGeom>
        </p:spPr>
      </p:pic>
      <p:sp>
        <p:nvSpPr>
          <p:cNvPr id="11" name="Subtitle 2">
            <a:extLst>
              <a:ext uri="{FF2B5EF4-FFF2-40B4-BE49-F238E27FC236}">
                <a16:creationId xmlns:a16="http://schemas.microsoft.com/office/drawing/2014/main" id="{DED057A7-DD19-4143-A5D4-96AC53EEB7F8}"/>
              </a:ext>
            </a:extLst>
          </p:cNvPr>
          <p:cNvSpPr txBox="1">
            <a:spLocks/>
          </p:cNvSpPr>
          <p:nvPr/>
        </p:nvSpPr>
        <p:spPr>
          <a:xfrm>
            <a:off x="499261" y="353283"/>
            <a:ext cx="7243993" cy="84296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solidFill>
                  <a:schemeClr val="bg1"/>
                </a:solidFill>
                <a:latin typeface="Montserrat"/>
                <a:ea typeface="Open Sans"/>
                <a:cs typeface="Open Sans"/>
              </a:rPr>
              <a:t>Let's Talk About L.O.T.S.</a:t>
            </a:r>
          </a:p>
        </p:txBody>
      </p:sp>
      <p:sp>
        <p:nvSpPr>
          <p:cNvPr id="12" name="Subtitle 2">
            <a:extLst>
              <a:ext uri="{FF2B5EF4-FFF2-40B4-BE49-F238E27FC236}">
                <a16:creationId xmlns:a16="http://schemas.microsoft.com/office/drawing/2014/main" id="{2BA88AC6-896C-3E47-9FFD-9D6E50E8C507}"/>
              </a:ext>
            </a:extLst>
          </p:cNvPr>
          <p:cNvSpPr txBox="1">
            <a:spLocks/>
          </p:cNvSpPr>
          <p:nvPr/>
        </p:nvSpPr>
        <p:spPr>
          <a:xfrm>
            <a:off x="506404" y="956260"/>
            <a:ext cx="7243993" cy="84296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solidFill>
                  <a:schemeClr val="bg1"/>
                </a:solidFill>
                <a:latin typeface="Montserrat"/>
                <a:ea typeface="Open Sans"/>
                <a:cs typeface="Open Sans"/>
              </a:rPr>
              <a:t>T Stands For Technology</a:t>
            </a:r>
            <a:endParaRPr lang="en-US" dirty="0">
              <a:solidFill>
                <a:schemeClr val="bg1"/>
              </a:solidFill>
            </a:endParaRPr>
          </a:p>
        </p:txBody>
      </p:sp>
      <p:sp>
        <p:nvSpPr>
          <p:cNvPr id="18" name="TextBox 17">
            <a:extLst>
              <a:ext uri="{FF2B5EF4-FFF2-40B4-BE49-F238E27FC236}">
                <a16:creationId xmlns:a16="http://schemas.microsoft.com/office/drawing/2014/main" id="{2315EB42-FF22-6A41-9A41-CF4CD469D08F}"/>
              </a:ext>
            </a:extLst>
          </p:cNvPr>
          <p:cNvSpPr txBox="1"/>
          <p:nvPr/>
        </p:nvSpPr>
        <p:spPr>
          <a:xfrm>
            <a:off x="644227" y="3281795"/>
            <a:ext cx="6432985" cy="1754326"/>
          </a:xfrm>
          <a:prstGeom prst="rect">
            <a:avLst/>
          </a:prstGeom>
          <a:noFill/>
        </p:spPr>
        <p:txBody>
          <a:bodyPr wrap="square" lIns="91440" tIns="45720" rIns="91440" bIns="45720" rtlCol="0" anchor="t">
            <a:spAutoFit/>
          </a:bodyPr>
          <a:lstStyle/>
          <a:p>
            <a:endParaRPr lang="en-US" dirty="0">
              <a:latin typeface="Montserrat"/>
              <a:cs typeface="Calibri"/>
            </a:endParaRPr>
          </a:p>
          <a:p>
            <a:r>
              <a:rPr lang="en-US" dirty="0">
                <a:latin typeface="Montserrat"/>
                <a:ea typeface="+mn-lt"/>
                <a:cs typeface="+mn-lt"/>
              </a:rPr>
              <a:t>And guess what? You don't even pay our technology fee. You're only paying 50 dollars a month for E &amp; O Insurance, and that's it. You don't pay any technology fee and you shouldn't be buying any other technology because we've given you all the technology you need.</a:t>
            </a:r>
            <a:endParaRPr lang="en-US">
              <a:cs typeface="Calibri"/>
            </a:endParaRPr>
          </a:p>
        </p:txBody>
      </p:sp>
      <p:pic>
        <p:nvPicPr>
          <p:cNvPr id="3" name="Picture 3" descr="Graphical user interface, application&#10;&#10;Description automatically generated">
            <a:extLst>
              <a:ext uri="{FF2B5EF4-FFF2-40B4-BE49-F238E27FC236}">
                <a16:creationId xmlns:a16="http://schemas.microsoft.com/office/drawing/2014/main" id="{BC3A7006-96EE-4996-9275-2B42EFD1AA0A}"/>
              </a:ext>
            </a:extLst>
          </p:cNvPr>
          <p:cNvPicPr>
            <a:picLocks noChangeAspect="1"/>
          </p:cNvPicPr>
          <p:nvPr/>
        </p:nvPicPr>
        <p:blipFill>
          <a:blip r:embed="rId4"/>
          <a:stretch>
            <a:fillRect/>
          </a:stretch>
        </p:blipFill>
        <p:spPr>
          <a:xfrm>
            <a:off x="5769709" y="2149475"/>
            <a:ext cx="7510583" cy="4210049"/>
          </a:xfrm>
          <a:prstGeom prst="rect">
            <a:avLst/>
          </a:prstGeom>
        </p:spPr>
      </p:pic>
    </p:spTree>
    <p:extLst>
      <p:ext uri="{BB962C8B-B14F-4D97-AF65-F5344CB8AC3E}">
        <p14:creationId xmlns:p14="http://schemas.microsoft.com/office/powerpoint/2010/main" val="11523933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73E1690-4F1F-0A49-9ECA-145A83BEFECE}"/>
              </a:ext>
            </a:extLst>
          </p:cNvPr>
          <p:cNvSpPr/>
          <p:nvPr/>
        </p:nvSpPr>
        <p:spPr>
          <a:xfrm>
            <a:off x="0" y="0"/>
            <a:ext cx="12206286" cy="1949450"/>
          </a:xfrm>
          <a:prstGeom prst="rect">
            <a:avLst/>
          </a:prstGeom>
          <a:solidFill>
            <a:srgbClr val="4B8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BFA034"/>
              </a:solidFill>
            </a:endParaRPr>
          </a:p>
        </p:txBody>
      </p:sp>
      <p:pic>
        <p:nvPicPr>
          <p:cNvPr id="6" name="Picture 5" descr="Text, logo&#10;&#10;Description automatically generated">
            <a:extLst>
              <a:ext uri="{FF2B5EF4-FFF2-40B4-BE49-F238E27FC236}">
                <a16:creationId xmlns:a16="http://schemas.microsoft.com/office/drawing/2014/main" id="{099A9AB1-B71D-424B-AB1A-47781BCF011C}"/>
              </a:ext>
            </a:extLst>
          </p:cNvPr>
          <p:cNvPicPr>
            <a:picLocks noChangeAspect="1"/>
          </p:cNvPicPr>
          <p:nvPr/>
        </p:nvPicPr>
        <p:blipFill>
          <a:blip r:embed="rId2">
            <a:biLevel thresh="25000"/>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9587301" y="452294"/>
            <a:ext cx="2486819" cy="1007932"/>
          </a:xfrm>
          <a:prstGeom prst="rect">
            <a:avLst/>
          </a:prstGeom>
        </p:spPr>
      </p:pic>
      <p:sp>
        <p:nvSpPr>
          <p:cNvPr id="11" name="Subtitle 2">
            <a:extLst>
              <a:ext uri="{FF2B5EF4-FFF2-40B4-BE49-F238E27FC236}">
                <a16:creationId xmlns:a16="http://schemas.microsoft.com/office/drawing/2014/main" id="{DED057A7-DD19-4143-A5D4-96AC53EEB7F8}"/>
              </a:ext>
            </a:extLst>
          </p:cNvPr>
          <p:cNvSpPr txBox="1">
            <a:spLocks/>
          </p:cNvSpPr>
          <p:nvPr/>
        </p:nvSpPr>
        <p:spPr>
          <a:xfrm>
            <a:off x="499261" y="353283"/>
            <a:ext cx="7243993" cy="84296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solidFill>
                  <a:schemeClr val="bg1"/>
                </a:solidFill>
                <a:latin typeface="Montserrat"/>
                <a:ea typeface="Open Sans"/>
                <a:cs typeface="Open Sans"/>
              </a:rPr>
              <a:t>Let's Talk About L.O.T.S.</a:t>
            </a:r>
          </a:p>
        </p:txBody>
      </p:sp>
      <p:sp>
        <p:nvSpPr>
          <p:cNvPr id="12" name="Subtitle 2">
            <a:extLst>
              <a:ext uri="{FF2B5EF4-FFF2-40B4-BE49-F238E27FC236}">
                <a16:creationId xmlns:a16="http://schemas.microsoft.com/office/drawing/2014/main" id="{2BA88AC6-896C-3E47-9FFD-9D6E50E8C507}"/>
              </a:ext>
            </a:extLst>
          </p:cNvPr>
          <p:cNvSpPr txBox="1">
            <a:spLocks/>
          </p:cNvSpPr>
          <p:nvPr/>
        </p:nvSpPr>
        <p:spPr>
          <a:xfrm>
            <a:off x="506404" y="956260"/>
            <a:ext cx="7243993" cy="84296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solidFill>
                  <a:schemeClr val="bg1"/>
                </a:solidFill>
                <a:latin typeface="Montserrat"/>
                <a:ea typeface="Open Sans"/>
                <a:cs typeface="Open Sans"/>
              </a:rPr>
              <a:t>S Stands For Support</a:t>
            </a:r>
          </a:p>
        </p:txBody>
      </p:sp>
      <p:sp>
        <p:nvSpPr>
          <p:cNvPr id="18" name="TextBox 17">
            <a:extLst>
              <a:ext uri="{FF2B5EF4-FFF2-40B4-BE49-F238E27FC236}">
                <a16:creationId xmlns:a16="http://schemas.microsoft.com/office/drawing/2014/main" id="{2315EB42-FF22-6A41-9A41-CF4CD469D08F}"/>
              </a:ext>
            </a:extLst>
          </p:cNvPr>
          <p:cNvSpPr txBox="1"/>
          <p:nvPr/>
        </p:nvSpPr>
        <p:spPr>
          <a:xfrm>
            <a:off x="4979425" y="3079926"/>
            <a:ext cx="6628369" cy="2031325"/>
          </a:xfrm>
          <a:prstGeom prst="rect">
            <a:avLst/>
          </a:prstGeom>
          <a:noFill/>
        </p:spPr>
        <p:txBody>
          <a:bodyPr wrap="square" lIns="91440" tIns="45720" rIns="91440" bIns="45720" rtlCol="0" anchor="t">
            <a:spAutoFit/>
          </a:bodyPr>
          <a:lstStyle/>
          <a:p>
            <a:endParaRPr lang="en-US" dirty="0">
              <a:latin typeface="Montserrat"/>
              <a:ea typeface="+mn-lt"/>
              <a:cs typeface="+mn-lt"/>
            </a:endParaRPr>
          </a:p>
          <a:p>
            <a:r>
              <a:rPr lang="en-US" dirty="0">
                <a:latin typeface="Montserrat"/>
                <a:ea typeface="+mn-lt"/>
                <a:cs typeface="+mn-lt"/>
              </a:rPr>
              <a:t>We have a live broker in every area. At </a:t>
            </a:r>
            <a:r>
              <a:rPr lang="en-US" dirty="0" err="1">
                <a:latin typeface="Montserrat"/>
                <a:ea typeface="+mn-lt"/>
                <a:cs typeface="+mn-lt"/>
              </a:rPr>
              <a:t>CanZell</a:t>
            </a:r>
            <a:r>
              <a:rPr lang="en-US" dirty="0">
                <a:latin typeface="Montserrat"/>
                <a:ea typeface="+mn-lt"/>
                <a:cs typeface="+mn-lt"/>
              </a:rPr>
              <a:t>, you don't have a “virtual avatar”. We have had people that joined us from other cloud brokerages, where they say if they needed help, they had to interact as this virtual avatar, and pull a number just like I would at the deli counter getting turkey. And it's just a nightmare. Not us!</a:t>
            </a:r>
            <a:endParaRPr lang="en-US">
              <a:latin typeface="Montserrat"/>
            </a:endParaRPr>
          </a:p>
        </p:txBody>
      </p:sp>
      <p:pic>
        <p:nvPicPr>
          <p:cNvPr id="2" name="Picture 3">
            <a:extLst>
              <a:ext uri="{FF2B5EF4-FFF2-40B4-BE49-F238E27FC236}">
                <a16:creationId xmlns:a16="http://schemas.microsoft.com/office/drawing/2014/main" id="{CE3FCD30-C9D8-4601-A136-94C60BE9952A}"/>
              </a:ext>
            </a:extLst>
          </p:cNvPr>
          <p:cNvPicPr>
            <a:picLocks noChangeAspect="1"/>
          </p:cNvPicPr>
          <p:nvPr/>
        </p:nvPicPr>
        <p:blipFill>
          <a:blip r:embed="rId4"/>
          <a:stretch>
            <a:fillRect/>
          </a:stretch>
        </p:blipFill>
        <p:spPr>
          <a:xfrm>
            <a:off x="308708" y="2926493"/>
            <a:ext cx="4257430" cy="2841630"/>
          </a:xfrm>
          <a:prstGeom prst="rect">
            <a:avLst/>
          </a:prstGeom>
        </p:spPr>
      </p:pic>
      <p:sp>
        <p:nvSpPr>
          <p:cNvPr id="3" name="Subtitle 2">
            <a:extLst>
              <a:ext uri="{FF2B5EF4-FFF2-40B4-BE49-F238E27FC236}">
                <a16:creationId xmlns:a16="http://schemas.microsoft.com/office/drawing/2014/main" id="{D6C58324-C7D6-4E91-947D-CBDF3AD08E86}"/>
              </a:ext>
            </a:extLst>
          </p:cNvPr>
          <p:cNvSpPr txBox="1">
            <a:spLocks/>
          </p:cNvSpPr>
          <p:nvPr/>
        </p:nvSpPr>
        <p:spPr>
          <a:xfrm>
            <a:off x="4913381" y="2239929"/>
            <a:ext cx="6431579" cy="137678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solidFill>
                  <a:srgbClr val="4B878B"/>
                </a:solidFill>
                <a:latin typeface="Montserrat"/>
                <a:ea typeface="Open Sans"/>
                <a:cs typeface="Open Sans"/>
              </a:rPr>
              <a:t>S Stands For Support</a:t>
            </a:r>
            <a:endParaRPr lang="en-US" sz="4400" b="1" dirty="0">
              <a:solidFill>
                <a:srgbClr val="4B878B"/>
              </a:solidFill>
              <a:latin typeface="Montserrat" pitchFamily="2" charset="77"/>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9087048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73E1690-4F1F-0A49-9ECA-145A83BEFECE}"/>
              </a:ext>
            </a:extLst>
          </p:cNvPr>
          <p:cNvSpPr/>
          <p:nvPr/>
        </p:nvSpPr>
        <p:spPr>
          <a:xfrm>
            <a:off x="0" y="0"/>
            <a:ext cx="12206286" cy="1949450"/>
          </a:xfrm>
          <a:prstGeom prst="rect">
            <a:avLst/>
          </a:prstGeom>
          <a:solidFill>
            <a:srgbClr val="4B8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BFA034"/>
              </a:solidFill>
            </a:endParaRPr>
          </a:p>
        </p:txBody>
      </p:sp>
      <p:pic>
        <p:nvPicPr>
          <p:cNvPr id="6" name="Picture 5" descr="Text, logo&#10;&#10;Description automatically generated">
            <a:extLst>
              <a:ext uri="{FF2B5EF4-FFF2-40B4-BE49-F238E27FC236}">
                <a16:creationId xmlns:a16="http://schemas.microsoft.com/office/drawing/2014/main" id="{099A9AB1-B71D-424B-AB1A-47781BCF011C}"/>
              </a:ext>
            </a:extLst>
          </p:cNvPr>
          <p:cNvPicPr>
            <a:picLocks noChangeAspect="1"/>
          </p:cNvPicPr>
          <p:nvPr/>
        </p:nvPicPr>
        <p:blipFill>
          <a:blip r:embed="rId2">
            <a:biLevel thresh="25000"/>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9587301" y="452294"/>
            <a:ext cx="2486819" cy="1007932"/>
          </a:xfrm>
          <a:prstGeom prst="rect">
            <a:avLst/>
          </a:prstGeom>
        </p:spPr>
      </p:pic>
      <p:sp>
        <p:nvSpPr>
          <p:cNvPr id="11" name="Subtitle 2">
            <a:extLst>
              <a:ext uri="{FF2B5EF4-FFF2-40B4-BE49-F238E27FC236}">
                <a16:creationId xmlns:a16="http://schemas.microsoft.com/office/drawing/2014/main" id="{DED057A7-DD19-4143-A5D4-96AC53EEB7F8}"/>
              </a:ext>
            </a:extLst>
          </p:cNvPr>
          <p:cNvSpPr txBox="1">
            <a:spLocks/>
          </p:cNvSpPr>
          <p:nvPr/>
        </p:nvSpPr>
        <p:spPr>
          <a:xfrm>
            <a:off x="499261" y="353283"/>
            <a:ext cx="7243993" cy="84296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solidFill>
                  <a:schemeClr val="bg1"/>
                </a:solidFill>
                <a:latin typeface="Montserrat"/>
                <a:ea typeface="Open Sans"/>
                <a:cs typeface="Open Sans"/>
              </a:rPr>
              <a:t>Revenue Share</a:t>
            </a:r>
          </a:p>
        </p:txBody>
      </p:sp>
      <p:sp>
        <p:nvSpPr>
          <p:cNvPr id="12" name="Subtitle 2">
            <a:extLst>
              <a:ext uri="{FF2B5EF4-FFF2-40B4-BE49-F238E27FC236}">
                <a16:creationId xmlns:a16="http://schemas.microsoft.com/office/drawing/2014/main" id="{2BA88AC6-896C-3E47-9FFD-9D6E50E8C507}"/>
              </a:ext>
            </a:extLst>
          </p:cNvPr>
          <p:cNvSpPr txBox="1">
            <a:spLocks/>
          </p:cNvSpPr>
          <p:nvPr/>
        </p:nvSpPr>
        <p:spPr>
          <a:xfrm>
            <a:off x="506404" y="956260"/>
            <a:ext cx="7243993" cy="84296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solidFill>
                  <a:schemeClr val="bg1"/>
                </a:solidFill>
                <a:latin typeface="Montserrat"/>
                <a:ea typeface="Open Sans"/>
                <a:cs typeface="Open Sans"/>
              </a:rPr>
              <a:t>What You Can Get At </a:t>
            </a:r>
            <a:r>
              <a:rPr lang="en-US" sz="3200" dirty="0" err="1">
                <a:solidFill>
                  <a:schemeClr val="bg1"/>
                </a:solidFill>
                <a:latin typeface="Montserrat"/>
                <a:ea typeface="Open Sans"/>
                <a:cs typeface="Open Sans"/>
              </a:rPr>
              <a:t>CanZell</a:t>
            </a:r>
          </a:p>
        </p:txBody>
      </p:sp>
      <p:sp>
        <p:nvSpPr>
          <p:cNvPr id="18" name="TextBox 17">
            <a:extLst>
              <a:ext uri="{FF2B5EF4-FFF2-40B4-BE49-F238E27FC236}">
                <a16:creationId xmlns:a16="http://schemas.microsoft.com/office/drawing/2014/main" id="{2315EB42-FF22-6A41-9A41-CF4CD469D08F}"/>
              </a:ext>
            </a:extLst>
          </p:cNvPr>
          <p:cNvSpPr txBox="1"/>
          <p:nvPr/>
        </p:nvSpPr>
        <p:spPr>
          <a:xfrm>
            <a:off x="4979425" y="3079926"/>
            <a:ext cx="6257139" cy="1754326"/>
          </a:xfrm>
          <a:prstGeom prst="rect">
            <a:avLst/>
          </a:prstGeom>
          <a:noFill/>
        </p:spPr>
        <p:txBody>
          <a:bodyPr wrap="square" lIns="91440" tIns="45720" rIns="91440" bIns="45720" rtlCol="0" anchor="t">
            <a:spAutoFit/>
          </a:bodyPr>
          <a:lstStyle/>
          <a:p>
            <a:r>
              <a:rPr lang="en-US" dirty="0">
                <a:latin typeface="Montserrat"/>
                <a:ea typeface="+mn-lt"/>
                <a:cs typeface="+mn-lt"/>
              </a:rPr>
              <a:t>Think about your friends who are agents, working at another brokerage, and they get a 70/30 split. If they’re on a 70/30 split and they never cap, if they sell 30 houses with a $10,000 commission that's $300,000 in GCI, and they're giving $90,000 to the company. Think about that!</a:t>
            </a:r>
          </a:p>
        </p:txBody>
      </p:sp>
      <p:pic>
        <p:nvPicPr>
          <p:cNvPr id="2" name="Picture 3" descr="Text&#10;&#10;Description automatically generated">
            <a:extLst>
              <a:ext uri="{FF2B5EF4-FFF2-40B4-BE49-F238E27FC236}">
                <a16:creationId xmlns:a16="http://schemas.microsoft.com/office/drawing/2014/main" id="{51C85CE0-89B2-41F3-B12D-CD77628C1F48}"/>
              </a:ext>
            </a:extLst>
          </p:cNvPr>
          <p:cNvPicPr>
            <a:picLocks noChangeAspect="1"/>
          </p:cNvPicPr>
          <p:nvPr/>
        </p:nvPicPr>
        <p:blipFill>
          <a:blip r:embed="rId4"/>
          <a:stretch>
            <a:fillRect/>
          </a:stretch>
        </p:blipFill>
        <p:spPr>
          <a:xfrm>
            <a:off x="308708" y="2924908"/>
            <a:ext cx="4257430" cy="2844800"/>
          </a:xfrm>
          <a:prstGeom prst="rect">
            <a:avLst/>
          </a:prstGeom>
        </p:spPr>
      </p:pic>
    </p:spTree>
    <p:extLst>
      <p:ext uri="{BB962C8B-B14F-4D97-AF65-F5344CB8AC3E}">
        <p14:creationId xmlns:p14="http://schemas.microsoft.com/office/powerpoint/2010/main" val="27553788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73E1690-4F1F-0A49-9ECA-145A83BEFECE}"/>
              </a:ext>
            </a:extLst>
          </p:cNvPr>
          <p:cNvSpPr/>
          <p:nvPr/>
        </p:nvSpPr>
        <p:spPr>
          <a:xfrm>
            <a:off x="0" y="0"/>
            <a:ext cx="12206286" cy="1949450"/>
          </a:xfrm>
          <a:prstGeom prst="rect">
            <a:avLst/>
          </a:prstGeom>
          <a:solidFill>
            <a:srgbClr val="4B8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BFA034"/>
              </a:solidFill>
            </a:endParaRPr>
          </a:p>
        </p:txBody>
      </p:sp>
      <p:pic>
        <p:nvPicPr>
          <p:cNvPr id="6" name="Picture 5" descr="Text, logo&#10;&#10;Description automatically generated">
            <a:extLst>
              <a:ext uri="{FF2B5EF4-FFF2-40B4-BE49-F238E27FC236}">
                <a16:creationId xmlns:a16="http://schemas.microsoft.com/office/drawing/2014/main" id="{099A9AB1-B71D-424B-AB1A-47781BCF011C}"/>
              </a:ext>
            </a:extLst>
          </p:cNvPr>
          <p:cNvPicPr>
            <a:picLocks noChangeAspect="1"/>
          </p:cNvPicPr>
          <p:nvPr/>
        </p:nvPicPr>
        <p:blipFill>
          <a:blip r:embed="rId2">
            <a:biLevel thresh="25000"/>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9587301" y="452294"/>
            <a:ext cx="2486819" cy="1007932"/>
          </a:xfrm>
          <a:prstGeom prst="rect">
            <a:avLst/>
          </a:prstGeom>
        </p:spPr>
      </p:pic>
      <p:sp>
        <p:nvSpPr>
          <p:cNvPr id="11" name="Subtitle 2">
            <a:extLst>
              <a:ext uri="{FF2B5EF4-FFF2-40B4-BE49-F238E27FC236}">
                <a16:creationId xmlns:a16="http://schemas.microsoft.com/office/drawing/2014/main" id="{DED057A7-DD19-4143-A5D4-96AC53EEB7F8}"/>
              </a:ext>
            </a:extLst>
          </p:cNvPr>
          <p:cNvSpPr txBox="1">
            <a:spLocks/>
          </p:cNvSpPr>
          <p:nvPr/>
        </p:nvSpPr>
        <p:spPr>
          <a:xfrm>
            <a:off x="499261" y="353283"/>
            <a:ext cx="7243993" cy="84296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solidFill>
                  <a:schemeClr val="bg1"/>
                </a:solidFill>
                <a:latin typeface="Montserrat"/>
                <a:ea typeface="Open Sans"/>
                <a:cs typeface="Open Sans"/>
              </a:rPr>
              <a:t>Revenue Share</a:t>
            </a:r>
          </a:p>
        </p:txBody>
      </p:sp>
      <p:sp>
        <p:nvSpPr>
          <p:cNvPr id="12" name="Subtitle 2">
            <a:extLst>
              <a:ext uri="{FF2B5EF4-FFF2-40B4-BE49-F238E27FC236}">
                <a16:creationId xmlns:a16="http://schemas.microsoft.com/office/drawing/2014/main" id="{2BA88AC6-896C-3E47-9FFD-9D6E50E8C507}"/>
              </a:ext>
            </a:extLst>
          </p:cNvPr>
          <p:cNvSpPr txBox="1">
            <a:spLocks/>
          </p:cNvSpPr>
          <p:nvPr/>
        </p:nvSpPr>
        <p:spPr>
          <a:xfrm>
            <a:off x="506404" y="956260"/>
            <a:ext cx="7243993" cy="84296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solidFill>
                  <a:schemeClr val="bg1"/>
                </a:solidFill>
                <a:latin typeface="Montserrat"/>
                <a:ea typeface="Open Sans"/>
                <a:cs typeface="Open Sans"/>
              </a:rPr>
              <a:t>What You Can Get At </a:t>
            </a:r>
            <a:r>
              <a:rPr lang="en-US" sz="3200" dirty="0" err="1">
                <a:solidFill>
                  <a:schemeClr val="bg1"/>
                </a:solidFill>
                <a:latin typeface="Montserrat"/>
                <a:ea typeface="Open Sans"/>
                <a:cs typeface="Open Sans"/>
              </a:rPr>
              <a:t>CanZell</a:t>
            </a:r>
            <a:endParaRPr lang="en-US" dirty="0" err="1">
              <a:solidFill>
                <a:schemeClr val="bg1"/>
              </a:solidFill>
            </a:endParaRPr>
          </a:p>
        </p:txBody>
      </p:sp>
      <p:sp>
        <p:nvSpPr>
          <p:cNvPr id="18" name="TextBox 17">
            <a:extLst>
              <a:ext uri="{FF2B5EF4-FFF2-40B4-BE49-F238E27FC236}">
                <a16:creationId xmlns:a16="http://schemas.microsoft.com/office/drawing/2014/main" id="{2315EB42-FF22-6A41-9A41-CF4CD469D08F}"/>
              </a:ext>
            </a:extLst>
          </p:cNvPr>
          <p:cNvSpPr txBox="1"/>
          <p:nvPr/>
        </p:nvSpPr>
        <p:spPr>
          <a:xfrm>
            <a:off x="644227" y="3555334"/>
            <a:ext cx="5250909" cy="1754326"/>
          </a:xfrm>
          <a:prstGeom prst="rect">
            <a:avLst/>
          </a:prstGeom>
          <a:noFill/>
        </p:spPr>
        <p:txBody>
          <a:bodyPr wrap="square" lIns="91440" tIns="45720" rIns="91440" bIns="45720" rtlCol="0" anchor="t">
            <a:spAutoFit/>
          </a:bodyPr>
          <a:lstStyle/>
          <a:p>
            <a:r>
              <a:rPr lang="en-US" dirty="0">
                <a:latin typeface="Montserrat"/>
                <a:ea typeface="+mn-lt"/>
                <a:cs typeface="+mn-lt"/>
              </a:rPr>
              <a:t>By telling them about </a:t>
            </a:r>
            <a:r>
              <a:rPr lang="en-US" dirty="0" err="1">
                <a:latin typeface="Montserrat"/>
                <a:ea typeface="+mn-lt"/>
                <a:cs typeface="+mn-lt"/>
              </a:rPr>
              <a:t>CanZell</a:t>
            </a:r>
            <a:r>
              <a:rPr lang="en-US" dirty="0">
                <a:latin typeface="Montserrat"/>
                <a:ea typeface="+mn-lt"/>
                <a:cs typeface="+mn-lt"/>
              </a:rPr>
              <a:t>, you're going to be helping another agent! Instead of them giving away $90,000, that agent will only be giving away $14,000 to </a:t>
            </a:r>
            <a:r>
              <a:rPr lang="en-US" dirty="0" err="1">
                <a:latin typeface="Montserrat"/>
                <a:ea typeface="+mn-lt"/>
                <a:cs typeface="+mn-lt"/>
              </a:rPr>
              <a:t>CanZell</a:t>
            </a:r>
            <a:r>
              <a:rPr lang="en-US" dirty="0">
                <a:latin typeface="Montserrat"/>
                <a:ea typeface="+mn-lt"/>
                <a:cs typeface="+mn-lt"/>
              </a:rPr>
              <a:t> Realty, and getting $14,000 back in ownership stock.</a:t>
            </a:r>
            <a:endParaRPr lang="en-US" dirty="0">
              <a:latin typeface="Montserrat"/>
            </a:endParaRPr>
          </a:p>
        </p:txBody>
      </p:sp>
      <p:pic>
        <p:nvPicPr>
          <p:cNvPr id="2" name="Picture 1" descr="A picture containing text, electronics&#10;&#10;Description automatically generated">
            <a:extLst>
              <a:ext uri="{FF2B5EF4-FFF2-40B4-BE49-F238E27FC236}">
                <a16:creationId xmlns:a16="http://schemas.microsoft.com/office/drawing/2014/main" id="{3208C952-24E5-43A8-974C-8767BE7D2872}"/>
              </a:ext>
            </a:extLst>
          </p:cNvPr>
          <p:cNvPicPr>
            <a:picLocks noChangeAspect="1"/>
          </p:cNvPicPr>
          <p:nvPr/>
        </p:nvPicPr>
        <p:blipFill>
          <a:blip r:embed="rId4"/>
          <a:stretch>
            <a:fillRect/>
          </a:stretch>
        </p:blipFill>
        <p:spPr>
          <a:xfrm>
            <a:off x="5887085" y="2899118"/>
            <a:ext cx="5909408" cy="3073400"/>
          </a:xfrm>
          <a:prstGeom prst="rect">
            <a:avLst/>
          </a:prstGeom>
        </p:spPr>
      </p:pic>
    </p:spTree>
    <p:extLst>
      <p:ext uri="{BB962C8B-B14F-4D97-AF65-F5344CB8AC3E}">
        <p14:creationId xmlns:p14="http://schemas.microsoft.com/office/powerpoint/2010/main" val="29479651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73E1690-4F1F-0A49-9ECA-145A83BEFECE}"/>
              </a:ext>
            </a:extLst>
          </p:cNvPr>
          <p:cNvSpPr/>
          <p:nvPr/>
        </p:nvSpPr>
        <p:spPr>
          <a:xfrm>
            <a:off x="0" y="0"/>
            <a:ext cx="12206286" cy="1949450"/>
          </a:xfrm>
          <a:prstGeom prst="rect">
            <a:avLst/>
          </a:prstGeom>
          <a:solidFill>
            <a:srgbClr val="4B8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BFA034"/>
              </a:solidFill>
            </a:endParaRPr>
          </a:p>
        </p:txBody>
      </p:sp>
      <p:pic>
        <p:nvPicPr>
          <p:cNvPr id="6" name="Picture 5" descr="Text, logo&#10;&#10;Description automatically generated">
            <a:extLst>
              <a:ext uri="{FF2B5EF4-FFF2-40B4-BE49-F238E27FC236}">
                <a16:creationId xmlns:a16="http://schemas.microsoft.com/office/drawing/2014/main" id="{099A9AB1-B71D-424B-AB1A-47781BCF011C}"/>
              </a:ext>
            </a:extLst>
          </p:cNvPr>
          <p:cNvPicPr>
            <a:picLocks noChangeAspect="1"/>
          </p:cNvPicPr>
          <p:nvPr/>
        </p:nvPicPr>
        <p:blipFill>
          <a:blip r:embed="rId2">
            <a:biLevel thresh="25000"/>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9587301" y="452294"/>
            <a:ext cx="2486819" cy="1007932"/>
          </a:xfrm>
          <a:prstGeom prst="rect">
            <a:avLst/>
          </a:prstGeom>
        </p:spPr>
      </p:pic>
      <p:sp>
        <p:nvSpPr>
          <p:cNvPr id="11" name="Subtitle 2">
            <a:extLst>
              <a:ext uri="{FF2B5EF4-FFF2-40B4-BE49-F238E27FC236}">
                <a16:creationId xmlns:a16="http://schemas.microsoft.com/office/drawing/2014/main" id="{DED057A7-DD19-4143-A5D4-96AC53EEB7F8}"/>
              </a:ext>
            </a:extLst>
          </p:cNvPr>
          <p:cNvSpPr txBox="1">
            <a:spLocks/>
          </p:cNvSpPr>
          <p:nvPr/>
        </p:nvSpPr>
        <p:spPr>
          <a:xfrm>
            <a:off x="499261" y="353283"/>
            <a:ext cx="7243993" cy="84296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solidFill>
                  <a:schemeClr val="bg1"/>
                </a:solidFill>
                <a:latin typeface="Montserrat"/>
                <a:ea typeface="Open Sans"/>
                <a:cs typeface="Open Sans"/>
              </a:rPr>
              <a:t>Revenue Share</a:t>
            </a:r>
          </a:p>
        </p:txBody>
      </p:sp>
      <p:sp>
        <p:nvSpPr>
          <p:cNvPr id="12" name="Subtitle 2">
            <a:extLst>
              <a:ext uri="{FF2B5EF4-FFF2-40B4-BE49-F238E27FC236}">
                <a16:creationId xmlns:a16="http://schemas.microsoft.com/office/drawing/2014/main" id="{2BA88AC6-896C-3E47-9FFD-9D6E50E8C507}"/>
              </a:ext>
            </a:extLst>
          </p:cNvPr>
          <p:cNvSpPr txBox="1">
            <a:spLocks/>
          </p:cNvSpPr>
          <p:nvPr/>
        </p:nvSpPr>
        <p:spPr>
          <a:xfrm>
            <a:off x="506404" y="956260"/>
            <a:ext cx="7243993" cy="84296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solidFill>
                  <a:schemeClr val="bg1"/>
                </a:solidFill>
                <a:latin typeface="Montserrat"/>
                <a:ea typeface="Open Sans"/>
                <a:cs typeface="Open Sans"/>
              </a:rPr>
              <a:t>What You Can Get At </a:t>
            </a:r>
            <a:r>
              <a:rPr lang="en-US" sz="3200" dirty="0" err="1">
                <a:solidFill>
                  <a:schemeClr val="bg1"/>
                </a:solidFill>
                <a:latin typeface="Montserrat"/>
                <a:ea typeface="Open Sans"/>
                <a:cs typeface="Open Sans"/>
              </a:rPr>
              <a:t>CanZell</a:t>
            </a:r>
            <a:endParaRPr lang="en-US" dirty="0" err="1">
              <a:solidFill>
                <a:schemeClr val="bg1"/>
              </a:solidFill>
            </a:endParaRPr>
          </a:p>
        </p:txBody>
      </p:sp>
      <p:sp>
        <p:nvSpPr>
          <p:cNvPr id="18" name="TextBox 17">
            <a:extLst>
              <a:ext uri="{FF2B5EF4-FFF2-40B4-BE49-F238E27FC236}">
                <a16:creationId xmlns:a16="http://schemas.microsoft.com/office/drawing/2014/main" id="{2315EB42-FF22-6A41-9A41-CF4CD469D08F}"/>
              </a:ext>
            </a:extLst>
          </p:cNvPr>
          <p:cNvSpPr txBox="1"/>
          <p:nvPr/>
        </p:nvSpPr>
        <p:spPr>
          <a:xfrm>
            <a:off x="644227" y="3516257"/>
            <a:ext cx="5250909" cy="1477328"/>
          </a:xfrm>
          <a:prstGeom prst="rect">
            <a:avLst/>
          </a:prstGeom>
          <a:noFill/>
        </p:spPr>
        <p:txBody>
          <a:bodyPr wrap="square" lIns="91440" tIns="45720" rIns="91440" bIns="45720" rtlCol="0" anchor="t">
            <a:spAutoFit/>
          </a:bodyPr>
          <a:lstStyle/>
          <a:p>
            <a:r>
              <a:rPr lang="en-US" dirty="0">
                <a:latin typeface="Montserrat"/>
                <a:ea typeface="+mn-lt"/>
                <a:cs typeface="+mn-lt"/>
              </a:rPr>
              <a:t>A lot of people don't realize that with our revenue share model, if someone closes on a house in January, they're getting revenue share the following month, so they’ll be getting all of that money right away.</a:t>
            </a:r>
            <a:endParaRPr lang="en-US" dirty="0">
              <a:latin typeface="Montserrat"/>
            </a:endParaRPr>
          </a:p>
        </p:txBody>
      </p:sp>
      <p:pic>
        <p:nvPicPr>
          <p:cNvPr id="2" name="Picture 1" descr="A picture containing text, electronics&#10;&#10;Description automatically generated">
            <a:extLst>
              <a:ext uri="{FF2B5EF4-FFF2-40B4-BE49-F238E27FC236}">
                <a16:creationId xmlns:a16="http://schemas.microsoft.com/office/drawing/2014/main" id="{3208C952-24E5-43A8-974C-8767BE7D2872}"/>
              </a:ext>
            </a:extLst>
          </p:cNvPr>
          <p:cNvPicPr>
            <a:picLocks noChangeAspect="1"/>
          </p:cNvPicPr>
          <p:nvPr/>
        </p:nvPicPr>
        <p:blipFill>
          <a:blip r:embed="rId4"/>
          <a:stretch>
            <a:fillRect/>
          </a:stretch>
        </p:blipFill>
        <p:spPr>
          <a:xfrm>
            <a:off x="5887085" y="2899118"/>
            <a:ext cx="5909408" cy="3073400"/>
          </a:xfrm>
          <a:prstGeom prst="rect">
            <a:avLst/>
          </a:prstGeom>
        </p:spPr>
      </p:pic>
    </p:spTree>
    <p:extLst>
      <p:ext uri="{BB962C8B-B14F-4D97-AF65-F5344CB8AC3E}">
        <p14:creationId xmlns:p14="http://schemas.microsoft.com/office/powerpoint/2010/main" val="39321718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73E1690-4F1F-0A49-9ECA-145A83BEFECE}"/>
              </a:ext>
            </a:extLst>
          </p:cNvPr>
          <p:cNvSpPr/>
          <p:nvPr/>
        </p:nvSpPr>
        <p:spPr>
          <a:xfrm>
            <a:off x="0" y="0"/>
            <a:ext cx="12206286" cy="1949450"/>
          </a:xfrm>
          <a:prstGeom prst="rect">
            <a:avLst/>
          </a:prstGeom>
          <a:solidFill>
            <a:srgbClr val="4B878B"/>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solidFill>
                <a:srgbClr val="BFA034"/>
              </a:solidFill>
            </a:endParaRPr>
          </a:p>
        </p:txBody>
      </p:sp>
      <p:pic>
        <p:nvPicPr>
          <p:cNvPr id="6" name="Picture 5" descr="Text, logo&#10;&#10;Description automatically generated">
            <a:extLst>
              <a:ext uri="{FF2B5EF4-FFF2-40B4-BE49-F238E27FC236}">
                <a16:creationId xmlns:a16="http://schemas.microsoft.com/office/drawing/2014/main" id="{099A9AB1-B71D-424B-AB1A-47781BCF011C}"/>
              </a:ext>
            </a:extLst>
          </p:cNvPr>
          <p:cNvPicPr>
            <a:picLocks noChangeAspect="1"/>
          </p:cNvPicPr>
          <p:nvPr/>
        </p:nvPicPr>
        <p:blipFill>
          <a:blip r:embed="rId2">
            <a:biLevel thresh="25000"/>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9587301" y="452294"/>
            <a:ext cx="2486819" cy="1007932"/>
          </a:xfrm>
          <a:prstGeom prst="rect">
            <a:avLst/>
          </a:prstGeom>
        </p:spPr>
      </p:pic>
      <p:sp>
        <p:nvSpPr>
          <p:cNvPr id="11" name="Subtitle 2">
            <a:extLst>
              <a:ext uri="{FF2B5EF4-FFF2-40B4-BE49-F238E27FC236}">
                <a16:creationId xmlns:a16="http://schemas.microsoft.com/office/drawing/2014/main" id="{DED057A7-DD19-4143-A5D4-96AC53EEB7F8}"/>
              </a:ext>
            </a:extLst>
          </p:cNvPr>
          <p:cNvSpPr txBox="1">
            <a:spLocks/>
          </p:cNvSpPr>
          <p:nvPr/>
        </p:nvSpPr>
        <p:spPr>
          <a:xfrm>
            <a:off x="499261" y="353283"/>
            <a:ext cx="7243993" cy="84296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solidFill>
                  <a:schemeClr val="bg1"/>
                </a:solidFill>
                <a:latin typeface="Montserrat"/>
                <a:ea typeface="Open Sans"/>
                <a:cs typeface="Open Sans"/>
              </a:rPr>
              <a:t>Resources To Share</a:t>
            </a:r>
          </a:p>
        </p:txBody>
      </p:sp>
      <p:sp>
        <p:nvSpPr>
          <p:cNvPr id="12" name="Subtitle 2">
            <a:extLst>
              <a:ext uri="{FF2B5EF4-FFF2-40B4-BE49-F238E27FC236}">
                <a16:creationId xmlns:a16="http://schemas.microsoft.com/office/drawing/2014/main" id="{2BA88AC6-896C-3E47-9FFD-9D6E50E8C507}"/>
              </a:ext>
            </a:extLst>
          </p:cNvPr>
          <p:cNvSpPr txBox="1">
            <a:spLocks/>
          </p:cNvSpPr>
          <p:nvPr/>
        </p:nvSpPr>
        <p:spPr>
          <a:xfrm>
            <a:off x="506404" y="956260"/>
            <a:ext cx="7243993" cy="84296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3200" dirty="0">
              <a:solidFill>
                <a:schemeClr val="bg1"/>
              </a:solidFill>
              <a:latin typeface="Montserrat"/>
              <a:ea typeface="Open Sans"/>
              <a:cs typeface="Open Sans"/>
            </a:endParaRPr>
          </a:p>
        </p:txBody>
      </p:sp>
      <p:pic>
        <p:nvPicPr>
          <p:cNvPr id="3" name="Picture 2" descr="Logo&#10;&#10;Description automatically generated">
            <a:extLst>
              <a:ext uri="{FF2B5EF4-FFF2-40B4-BE49-F238E27FC236}">
                <a16:creationId xmlns:a16="http://schemas.microsoft.com/office/drawing/2014/main" id="{1AF14BD4-0968-D541-91AF-F1532A5EF036}"/>
              </a:ext>
            </a:extLst>
          </p:cNvPr>
          <p:cNvPicPr>
            <a:picLocks noChangeAspect="1"/>
          </p:cNvPicPr>
          <p:nvPr/>
        </p:nvPicPr>
        <p:blipFill>
          <a:blip r:embed="rId4"/>
          <a:srcRect/>
          <a:stretch/>
        </p:blipFill>
        <p:spPr>
          <a:xfrm>
            <a:off x="7944610" y="3289982"/>
            <a:ext cx="3422150" cy="1400679"/>
          </a:xfrm>
          <a:prstGeom prst="rect">
            <a:avLst/>
          </a:prstGeom>
        </p:spPr>
      </p:pic>
      <p:sp>
        <p:nvSpPr>
          <p:cNvPr id="18" name="TextBox 17">
            <a:extLst>
              <a:ext uri="{FF2B5EF4-FFF2-40B4-BE49-F238E27FC236}">
                <a16:creationId xmlns:a16="http://schemas.microsoft.com/office/drawing/2014/main" id="{2315EB42-FF22-6A41-9A41-CF4CD469D08F}"/>
              </a:ext>
            </a:extLst>
          </p:cNvPr>
          <p:cNvSpPr txBox="1"/>
          <p:nvPr/>
        </p:nvSpPr>
        <p:spPr>
          <a:xfrm>
            <a:off x="1103381" y="2734718"/>
            <a:ext cx="6257139" cy="2585323"/>
          </a:xfrm>
          <a:prstGeom prst="rect">
            <a:avLst/>
          </a:prstGeom>
          <a:noFill/>
        </p:spPr>
        <p:txBody>
          <a:bodyPr wrap="square" lIns="91440" tIns="45720" rIns="91440" bIns="45720" rtlCol="0" anchor="t">
            <a:spAutoFit/>
          </a:bodyPr>
          <a:lstStyle/>
          <a:p>
            <a:r>
              <a:rPr lang="en-US" dirty="0">
                <a:latin typeface="Montserrat"/>
                <a:ea typeface="+mn-lt"/>
                <a:cs typeface="+mn-lt"/>
              </a:rPr>
              <a:t>Now, go to </a:t>
            </a:r>
            <a:r>
              <a:rPr lang="en-US" dirty="0">
                <a:solidFill>
                  <a:schemeClr val="accent5"/>
                </a:solidFill>
                <a:latin typeface="Montserrat"/>
                <a:ea typeface="+mn-lt"/>
                <a:cs typeface="+mn-lt"/>
              </a:rPr>
              <a:t>JoinCanZell.com</a:t>
            </a:r>
            <a:r>
              <a:rPr lang="en-US" dirty="0">
                <a:latin typeface="Montserrat"/>
                <a:ea typeface="+mn-lt"/>
                <a:cs typeface="+mn-lt"/>
              </a:rPr>
              <a:t>, click on videos and PowerPoints, and use these resources to share all this information with others. Last week, 2 agents sent out a simple message to 100 agents outside the company. </a:t>
            </a:r>
            <a:endParaRPr lang="en-US"/>
          </a:p>
          <a:p>
            <a:endParaRPr lang="en-US" dirty="0">
              <a:latin typeface="Montserrat"/>
              <a:ea typeface="+mn-lt"/>
              <a:cs typeface="+mn-lt"/>
            </a:endParaRPr>
          </a:p>
          <a:p>
            <a:r>
              <a:rPr lang="en-US" dirty="0">
                <a:latin typeface="Montserrat"/>
                <a:ea typeface="+mn-lt"/>
                <a:cs typeface="+mn-lt"/>
              </a:rPr>
              <a:t>All they said was, “Hey, I really want you to watch these short videos. They are only a couple of minutes each.” They send it out to 100 agents.</a:t>
            </a:r>
            <a:endParaRPr lang="en-US">
              <a:cs typeface="Calibri"/>
            </a:endParaRPr>
          </a:p>
        </p:txBody>
      </p:sp>
    </p:spTree>
    <p:extLst>
      <p:ext uri="{BB962C8B-B14F-4D97-AF65-F5344CB8AC3E}">
        <p14:creationId xmlns:p14="http://schemas.microsoft.com/office/powerpoint/2010/main" val="40607109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73E1690-4F1F-0A49-9ECA-145A83BEFECE}"/>
              </a:ext>
            </a:extLst>
          </p:cNvPr>
          <p:cNvSpPr/>
          <p:nvPr/>
        </p:nvSpPr>
        <p:spPr>
          <a:xfrm>
            <a:off x="0" y="0"/>
            <a:ext cx="12206286" cy="1949450"/>
          </a:xfrm>
          <a:prstGeom prst="rect">
            <a:avLst/>
          </a:prstGeom>
          <a:solidFill>
            <a:srgbClr val="4B8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BFA034"/>
              </a:solidFill>
            </a:endParaRPr>
          </a:p>
        </p:txBody>
      </p:sp>
      <p:pic>
        <p:nvPicPr>
          <p:cNvPr id="6" name="Picture 5" descr="Text, logo&#10;&#10;Description automatically generated">
            <a:extLst>
              <a:ext uri="{FF2B5EF4-FFF2-40B4-BE49-F238E27FC236}">
                <a16:creationId xmlns:a16="http://schemas.microsoft.com/office/drawing/2014/main" id="{099A9AB1-B71D-424B-AB1A-47781BCF011C}"/>
              </a:ext>
            </a:extLst>
          </p:cNvPr>
          <p:cNvPicPr>
            <a:picLocks noChangeAspect="1"/>
          </p:cNvPicPr>
          <p:nvPr/>
        </p:nvPicPr>
        <p:blipFill>
          <a:blip r:embed="rId2">
            <a:biLevel thresh="25000"/>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9587301" y="452294"/>
            <a:ext cx="2486819" cy="1007932"/>
          </a:xfrm>
          <a:prstGeom prst="rect">
            <a:avLst/>
          </a:prstGeom>
        </p:spPr>
      </p:pic>
      <p:sp>
        <p:nvSpPr>
          <p:cNvPr id="11" name="Subtitle 2">
            <a:extLst>
              <a:ext uri="{FF2B5EF4-FFF2-40B4-BE49-F238E27FC236}">
                <a16:creationId xmlns:a16="http://schemas.microsoft.com/office/drawing/2014/main" id="{DED057A7-DD19-4143-A5D4-96AC53EEB7F8}"/>
              </a:ext>
            </a:extLst>
          </p:cNvPr>
          <p:cNvSpPr txBox="1">
            <a:spLocks/>
          </p:cNvSpPr>
          <p:nvPr/>
        </p:nvSpPr>
        <p:spPr>
          <a:xfrm>
            <a:off x="499261" y="353283"/>
            <a:ext cx="7243993" cy="84296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solidFill>
                  <a:schemeClr val="bg1"/>
                </a:solidFill>
                <a:latin typeface="Montserrat"/>
                <a:ea typeface="Open Sans"/>
                <a:cs typeface="Open Sans"/>
              </a:rPr>
              <a:t>Resources To Share</a:t>
            </a:r>
          </a:p>
        </p:txBody>
      </p:sp>
      <p:sp>
        <p:nvSpPr>
          <p:cNvPr id="12" name="Subtitle 2">
            <a:extLst>
              <a:ext uri="{FF2B5EF4-FFF2-40B4-BE49-F238E27FC236}">
                <a16:creationId xmlns:a16="http://schemas.microsoft.com/office/drawing/2014/main" id="{2BA88AC6-896C-3E47-9FFD-9D6E50E8C507}"/>
              </a:ext>
            </a:extLst>
          </p:cNvPr>
          <p:cNvSpPr txBox="1">
            <a:spLocks/>
          </p:cNvSpPr>
          <p:nvPr/>
        </p:nvSpPr>
        <p:spPr>
          <a:xfrm>
            <a:off x="506404" y="956260"/>
            <a:ext cx="7243993" cy="84296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3200" dirty="0">
              <a:solidFill>
                <a:schemeClr val="bg1"/>
              </a:solidFill>
              <a:latin typeface="Montserrat"/>
              <a:ea typeface="Open Sans"/>
              <a:cs typeface="Open Sans"/>
            </a:endParaRPr>
          </a:p>
        </p:txBody>
      </p:sp>
      <p:sp>
        <p:nvSpPr>
          <p:cNvPr id="18" name="TextBox 17">
            <a:extLst>
              <a:ext uri="{FF2B5EF4-FFF2-40B4-BE49-F238E27FC236}">
                <a16:creationId xmlns:a16="http://schemas.microsoft.com/office/drawing/2014/main" id="{2315EB42-FF22-6A41-9A41-CF4CD469D08F}"/>
              </a:ext>
            </a:extLst>
          </p:cNvPr>
          <p:cNvSpPr txBox="1"/>
          <p:nvPr/>
        </p:nvSpPr>
        <p:spPr>
          <a:xfrm>
            <a:off x="5423925" y="2815343"/>
            <a:ext cx="6257139" cy="3139321"/>
          </a:xfrm>
          <a:prstGeom prst="rect">
            <a:avLst/>
          </a:prstGeom>
          <a:noFill/>
        </p:spPr>
        <p:txBody>
          <a:bodyPr wrap="square" lIns="91440" tIns="45720" rIns="91440" bIns="45720" rtlCol="0" anchor="t">
            <a:spAutoFit/>
          </a:bodyPr>
          <a:lstStyle/>
          <a:p>
            <a:r>
              <a:rPr lang="en-US" dirty="0">
                <a:latin typeface="Montserrat"/>
                <a:ea typeface="+mn-lt"/>
                <a:cs typeface="+mn-lt"/>
              </a:rPr>
              <a:t>Guess what? Each one of these 2 separate people both had 1 person join, just like that! They had less than a 5 minute conversation with them, and they joined. </a:t>
            </a:r>
          </a:p>
          <a:p>
            <a:endParaRPr lang="en-US" dirty="0">
              <a:latin typeface="Montserrat"/>
            </a:endParaRPr>
          </a:p>
          <a:p>
            <a:r>
              <a:rPr lang="en-US" dirty="0">
                <a:latin typeface="Montserrat"/>
                <a:ea typeface="+mn-lt"/>
                <a:cs typeface="+mn-lt"/>
              </a:rPr>
              <a:t>If you make a commitment to send out 100 emails, or 100 texts, you never know how many people are going to be interested and going to join. Imagine making that a daily habit, reaching out for just 30 minutes a day. </a:t>
            </a:r>
            <a:endParaRPr lang="en-US">
              <a:latin typeface="Montserrat"/>
            </a:endParaRPr>
          </a:p>
          <a:p>
            <a:endParaRPr lang="en-US" dirty="0">
              <a:latin typeface="Montserrat"/>
              <a:ea typeface="+mn-lt"/>
              <a:cs typeface="+mn-lt"/>
            </a:endParaRPr>
          </a:p>
        </p:txBody>
      </p:sp>
      <p:pic>
        <p:nvPicPr>
          <p:cNvPr id="2" name="Picture 3" descr="A picture containing person&#10;&#10;Description automatically generated">
            <a:extLst>
              <a:ext uri="{FF2B5EF4-FFF2-40B4-BE49-F238E27FC236}">
                <a16:creationId xmlns:a16="http://schemas.microsoft.com/office/drawing/2014/main" id="{78A95FE9-7556-4A99-AD1C-5CD8FE7C7B3A}"/>
              </a:ext>
            </a:extLst>
          </p:cNvPr>
          <p:cNvPicPr>
            <a:picLocks noChangeAspect="1"/>
          </p:cNvPicPr>
          <p:nvPr/>
        </p:nvPicPr>
        <p:blipFill>
          <a:blip r:embed="rId4"/>
          <a:stretch>
            <a:fillRect/>
          </a:stretch>
        </p:blipFill>
        <p:spPr>
          <a:xfrm>
            <a:off x="501650" y="2810934"/>
            <a:ext cx="4404783" cy="2929466"/>
          </a:xfrm>
          <a:prstGeom prst="rect">
            <a:avLst/>
          </a:prstGeom>
        </p:spPr>
      </p:pic>
    </p:spTree>
    <p:extLst>
      <p:ext uri="{BB962C8B-B14F-4D97-AF65-F5344CB8AC3E}">
        <p14:creationId xmlns:p14="http://schemas.microsoft.com/office/powerpoint/2010/main" val="1235406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7E8A5F8-D06D-8342-8190-2E94A1C500B5}"/>
              </a:ext>
            </a:extLst>
          </p:cNvPr>
          <p:cNvSpPr txBox="1"/>
          <p:nvPr/>
        </p:nvSpPr>
        <p:spPr>
          <a:xfrm>
            <a:off x="7645961" y="2583166"/>
            <a:ext cx="4163307" cy="2308324"/>
          </a:xfrm>
          <a:prstGeom prst="rect">
            <a:avLst/>
          </a:prstGeom>
          <a:noFill/>
        </p:spPr>
        <p:txBody>
          <a:bodyPr wrap="square" lIns="91440" tIns="45720" rIns="91440" bIns="45720" rtlCol="0" anchor="t">
            <a:spAutoFit/>
          </a:bodyPr>
          <a:lstStyle/>
          <a:p>
            <a:r>
              <a:rPr lang="en-US" dirty="0">
                <a:latin typeface="Montserrat"/>
                <a:ea typeface="+mn-lt"/>
                <a:cs typeface="+mn-lt"/>
              </a:rPr>
              <a:t>When Blockbuster first heard about Netflix, it was actually Netflix that went to them wanting to partner, but Blockbuster turned them down. </a:t>
            </a:r>
            <a:endParaRPr lang="en-US"/>
          </a:p>
          <a:p>
            <a:endParaRPr lang="en-US" dirty="0">
              <a:latin typeface="Montserrat"/>
              <a:ea typeface="+mn-lt"/>
              <a:cs typeface="+mn-lt"/>
            </a:endParaRPr>
          </a:p>
          <a:p>
            <a:r>
              <a:rPr lang="en-US" dirty="0">
                <a:latin typeface="Montserrat"/>
                <a:ea typeface="+mn-lt"/>
                <a:cs typeface="+mn-lt"/>
              </a:rPr>
              <a:t>And six years later, Blockbuster went bankrupt. </a:t>
            </a:r>
            <a:endParaRPr lang="en-US">
              <a:cs typeface="Calibri"/>
            </a:endParaRPr>
          </a:p>
        </p:txBody>
      </p:sp>
      <p:pic>
        <p:nvPicPr>
          <p:cNvPr id="10" name="Picture 9" descr="Text, logo&#10;&#10;Description automatically generated">
            <a:extLst>
              <a:ext uri="{FF2B5EF4-FFF2-40B4-BE49-F238E27FC236}">
                <a16:creationId xmlns:a16="http://schemas.microsoft.com/office/drawing/2014/main" id="{36BECEB7-060F-1742-97E8-2744B638EB3F}"/>
              </a:ext>
            </a:extLst>
          </p:cNvPr>
          <p:cNvPicPr>
            <a:picLocks noChangeAspect="1"/>
          </p:cNvPicPr>
          <p:nvPr/>
        </p:nvPicPr>
        <p:blipFill>
          <a:blip r:embed="rId2"/>
          <a:stretch>
            <a:fillRect/>
          </a:stretch>
        </p:blipFill>
        <p:spPr>
          <a:xfrm>
            <a:off x="7802270" y="872533"/>
            <a:ext cx="2486819" cy="1007932"/>
          </a:xfrm>
          <a:prstGeom prst="rect">
            <a:avLst/>
          </a:prstGeom>
        </p:spPr>
      </p:pic>
      <p:pic>
        <p:nvPicPr>
          <p:cNvPr id="3" name="Graphic 3">
            <a:extLst>
              <a:ext uri="{FF2B5EF4-FFF2-40B4-BE49-F238E27FC236}">
                <a16:creationId xmlns:a16="http://schemas.microsoft.com/office/drawing/2014/main" id="{C07389B3-39A4-459C-9B6D-68D84E1F98E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86169" y="1014580"/>
            <a:ext cx="4413737" cy="2650302"/>
          </a:xfrm>
          <a:prstGeom prst="rect">
            <a:avLst/>
          </a:prstGeom>
        </p:spPr>
      </p:pic>
      <p:pic>
        <p:nvPicPr>
          <p:cNvPr id="4" name="Picture 4" descr="Logo&#10;&#10;Description automatically generated">
            <a:extLst>
              <a:ext uri="{FF2B5EF4-FFF2-40B4-BE49-F238E27FC236}">
                <a16:creationId xmlns:a16="http://schemas.microsoft.com/office/drawing/2014/main" id="{CCA8B8F9-26B2-4625-A900-EC1B7F058BEC}"/>
              </a:ext>
            </a:extLst>
          </p:cNvPr>
          <p:cNvPicPr>
            <a:picLocks noChangeAspect="1"/>
          </p:cNvPicPr>
          <p:nvPr/>
        </p:nvPicPr>
        <p:blipFill>
          <a:blip r:embed="rId5"/>
          <a:stretch>
            <a:fillRect/>
          </a:stretch>
        </p:blipFill>
        <p:spPr>
          <a:xfrm>
            <a:off x="1842477" y="4025167"/>
            <a:ext cx="4091353" cy="2305050"/>
          </a:xfrm>
          <a:prstGeom prst="rect">
            <a:avLst/>
          </a:prstGeom>
        </p:spPr>
      </p:pic>
    </p:spTree>
    <p:extLst>
      <p:ext uri="{BB962C8B-B14F-4D97-AF65-F5344CB8AC3E}">
        <p14:creationId xmlns:p14="http://schemas.microsoft.com/office/powerpoint/2010/main" val="13158889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7E8A5F8-D06D-8342-8190-2E94A1C500B5}"/>
              </a:ext>
            </a:extLst>
          </p:cNvPr>
          <p:cNvSpPr txBox="1"/>
          <p:nvPr/>
        </p:nvSpPr>
        <p:spPr>
          <a:xfrm>
            <a:off x="6923039" y="2270551"/>
            <a:ext cx="4954614" cy="2308324"/>
          </a:xfrm>
          <a:prstGeom prst="rect">
            <a:avLst/>
          </a:prstGeom>
          <a:noFill/>
        </p:spPr>
        <p:txBody>
          <a:bodyPr wrap="square" lIns="91440" tIns="45720" rIns="91440" bIns="45720" rtlCol="0" anchor="t">
            <a:spAutoFit/>
          </a:bodyPr>
          <a:lstStyle/>
          <a:p>
            <a:endParaRPr lang="en-US" dirty="0">
              <a:latin typeface="Montserrat"/>
              <a:ea typeface="+mn-lt"/>
              <a:cs typeface="+mn-lt"/>
            </a:endParaRPr>
          </a:p>
          <a:p>
            <a:endParaRPr lang="en-US" dirty="0">
              <a:latin typeface="Montserrat"/>
              <a:ea typeface="+mn-lt"/>
              <a:cs typeface="+mn-lt"/>
            </a:endParaRPr>
          </a:p>
          <a:p>
            <a:r>
              <a:rPr lang="en-US" dirty="0">
                <a:latin typeface="Montserrat"/>
                <a:ea typeface="+mn-lt"/>
                <a:cs typeface="+mn-lt"/>
              </a:rPr>
              <a:t>The Hilton may be the largest hotel chain, but Hilton is not a cloud based company. </a:t>
            </a:r>
          </a:p>
          <a:p>
            <a:endParaRPr lang="en-US" dirty="0">
              <a:latin typeface="Montserrat"/>
              <a:ea typeface="+mn-lt"/>
              <a:cs typeface="+mn-lt"/>
            </a:endParaRPr>
          </a:p>
          <a:p>
            <a:r>
              <a:rPr lang="en-US" dirty="0">
                <a:latin typeface="Montserrat"/>
                <a:ea typeface="+mn-lt"/>
                <a:cs typeface="+mn-lt"/>
              </a:rPr>
              <a:t>Airbnb is now worth $100 billion. Hilton is worth $25 billion. That's huge. </a:t>
            </a:r>
            <a:endParaRPr lang="en-US">
              <a:cs typeface="Calibri"/>
            </a:endParaRPr>
          </a:p>
        </p:txBody>
      </p:sp>
      <p:pic>
        <p:nvPicPr>
          <p:cNvPr id="10" name="Picture 9" descr="Text, logo&#10;&#10;Description automatically generated">
            <a:extLst>
              <a:ext uri="{FF2B5EF4-FFF2-40B4-BE49-F238E27FC236}">
                <a16:creationId xmlns:a16="http://schemas.microsoft.com/office/drawing/2014/main" id="{36BECEB7-060F-1742-97E8-2744B638EB3F}"/>
              </a:ext>
            </a:extLst>
          </p:cNvPr>
          <p:cNvPicPr>
            <a:picLocks noChangeAspect="1"/>
          </p:cNvPicPr>
          <p:nvPr/>
        </p:nvPicPr>
        <p:blipFill>
          <a:blip r:embed="rId2"/>
          <a:stretch>
            <a:fillRect/>
          </a:stretch>
        </p:blipFill>
        <p:spPr>
          <a:xfrm>
            <a:off x="7802270" y="872533"/>
            <a:ext cx="2486819" cy="1007932"/>
          </a:xfrm>
          <a:prstGeom prst="rect">
            <a:avLst/>
          </a:prstGeom>
        </p:spPr>
      </p:pic>
      <p:pic>
        <p:nvPicPr>
          <p:cNvPr id="3" name="Picture 3" descr="Logo, company name&#10;&#10;Description automatically generated">
            <a:extLst>
              <a:ext uri="{FF2B5EF4-FFF2-40B4-BE49-F238E27FC236}">
                <a16:creationId xmlns:a16="http://schemas.microsoft.com/office/drawing/2014/main" id="{B218AFCF-F948-4767-A86F-230029795530}"/>
              </a:ext>
            </a:extLst>
          </p:cNvPr>
          <p:cNvPicPr>
            <a:picLocks noChangeAspect="1"/>
          </p:cNvPicPr>
          <p:nvPr/>
        </p:nvPicPr>
        <p:blipFill>
          <a:blip r:embed="rId3"/>
          <a:stretch>
            <a:fillRect/>
          </a:stretch>
        </p:blipFill>
        <p:spPr>
          <a:xfrm>
            <a:off x="1568938" y="871190"/>
            <a:ext cx="4775200" cy="3259465"/>
          </a:xfrm>
          <a:prstGeom prst="rect">
            <a:avLst/>
          </a:prstGeom>
        </p:spPr>
      </p:pic>
      <p:pic>
        <p:nvPicPr>
          <p:cNvPr id="4" name="Picture 4" descr="Logo, icon&#10;&#10;Description automatically generated">
            <a:extLst>
              <a:ext uri="{FF2B5EF4-FFF2-40B4-BE49-F238E27FC236}">
                <a16:creationId xmlns:a16="http://schemas.microsoft.com/office/drawing/2014/main" id="{5D2CA271-396B-4845-9A62-69159A66F74B}"/>
              </a:ext>
            </a:extLst>
          </p:cNvPr>
          <p:cNvPicPr>
            <a:picLocks noChangeAspect="1"/>
          </p:cNvPicPr>
          <p:nvPr/>
        </p:nvPicPr>
        <p:blipFill>
          <a:blip r:embed="rId4"/>
          <a:stretch>
            <a:fillRect/>
          </a:stretch>
        </p:blipFill>
        <p:spPr>
          <a:xfrm>
            <a:off x="1568939" y="4192221"/>
            <a:ext cx="4775200" cy="1502019"/>
          </a:xfrm>
          <a:prstGeom prst="rect">
            <a:avLst/>
          </a:prstGeom>
        </p:spPr>
      </p:pic>
    </p:spTree>
    <p:extLst>
      <p:ext uri="{BB962C8B-B14F-4D97-AF65-F5344CB8AC3E}">
        <p14:creationId xmlns:p14="http://schemas.microsoft.com/office/powerpoint/2010/main" val="2208361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 logo&#10;&#10;Description automatically generated">
            <a:extLst>
              <a:ext uri="{FF2B5EF4-FFF2-40B4-BE49-F238E27FC236}">
                <a16:creationId xmlns:a16="http://schemas.microsoft.com/office/drawing/2014/main" id="{099A9AB1-B71D-424B-AB1A-47781BCF011C}"/>
              </a:ext>
            </a:extLst>
          </p:cNvPr>
          <p:cNvPicPr>
            <a:picLocks noChangeAspect="1"/>
          </p:cNvPicPr>
          <p:nvPr/>
        </p:nvPicPr>
        <p:blipFill>
          <a:blip r:embed="rId2"/>
          <a:stretch>
            <a:fillRect/>
          </a:stretch>
        </p:blipFill>
        <p:spPr>
          <a:xfrm>
            <a:off x="499262" y="5496785"/>
            <a:ext cx="2486819" cy="1007932"/>
          </a:xfrm>
          <a:prstGeom prst="rect">
            <a:avLst/>
          </a:prstGeom>
        </p:spPr>
      </p:pic>
      <p:sp>
        <p:nvSpPr>
          <p:cNvPr id="7" name="Subtitle 2">
            <a:extLst>
              <a:ext uri="{FF2B5EF4-FFF2-40B4-BE49-F238E27FC236}">
                <a16:creationId xmlns:a16="http://schemas.microsoft.com/office/drawing/2014/main" id="{B3516303-7383-D44B-B877-4816B0D4E85B}"/>
              </a:ext>
            </a:extLst>
          </p:cNvPr>
          <p:cNvSpPr txBox="1">
            <a:spLocks/>
          </p:cNvSpPr>
          <p:nvPr/>
        </p:nvSpPr>
        <p:spPr>
          <a:xfrm>
            <a:off x="499262" y="900540"/>
            <a:ext cx="4036162" cy="82524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solidFill>
                  <a:srgbClr val="4B878B"/>
                </a:solidFill>
                <a:latin typeface="Montserrat"/>
                <a:ea typeface="Open Sans"/>
                <a:cs typeface="Open Sans"/>
              </a:rPr>
              <a:t>Our Model</a:t>
            </a:r>
            <a:endParaRPr lang="en-US" sz="4400" b="1" dirty="0">
              <a:solidFill>
                <a:srgbClr val="4B878B"/>
              </a:solidFill>
              <a:latin typeface="Montserrat" pitchFamily="2" charset="77"/>
              <a:ea typeface="Open Sans" panose="020B0606030504020204" pitchFamily="34" charset="0"/>
              <a:cs typeface="Open Sans" panose="020B0606030504020204" pitchFamily="34" charset="0"/>
            </a:endParaRPr>
          </a:p>
        </p:txBody>
      </p:sp>
      <p:pic>
        <p:nvPicPr>
          <p:cNvPr id="9" name="Picture 8" descr="A picture containing text, dome&#10;&#10;Description automatically generated">
            <a:extLst>
              <a:ext uri="{FF2B5EF4-FFF2-40B4-BE49-F238E27FC236}">
                <a16:creationId xmlns:a16="http://schemas.microsoft.com/office/drawing/2014/main" id="{E9BBF30E-F22B-4B47-AC6C-4D2CA2BF89CE}"/>
              </a:ext>
            </a:extLst>
          </p:cNvPr>
          <p:cNvPicPr>
            <a:picLocks noChangeAspect="1"/>
          </p:cNvPicPr>
          <p:nvPr/>
        </p:nvPicPr>
        <p:blipFill rotWithShape="1">
          <a:blip r:embed="rId3"/>
          <a:srcRect l="17708" t="-2623" r="18342" b="154"/>
          <a:stretch/>
        </p:blipFill>
        <p:spPr>
          <a:xfrm>
            <a:off x="4395257" y="-222249"/>
            <a:ext cx="7796828" cy="7080253"/>
          </a:xfrm>
          <a:prstGeom prst="rect">
            <a:avLst/>
          </a:prstGeom>
        </p:spPr>
      </p:pic>
      <p:sp>
        <p:nvSpPr>
          <p:cNvPr id="16" name="TextBox 15">
            <a:extLst>
              <a:ext uri="{FF2B5EF4-FFF2-40B4-BE49-F238E27FC236}">
                <a16:creationId xmlns:a16="http://schemas.microsoft.com/office/drawing/2014/main" id="{E54010A1-E61A-5E44-915E-1DF95162942B}"/>
              </a:ext>
            </a:extLst>
          </p:cNvPr>
          <p:cNvSpPr txBox="1"/>
          <p:nvPr/>
        </p:nvSpPr>
        <p:spPr>
          <a:xfrm>
            <a:off x="351095" y="1873954"/>
            <a:ext cx="3944144" cy="1477328"/>
          </a:xfrm>
          <a:prstGeom prst="rect">
            <a:avLst/>
          </a:prstGeom>
          <a:noFill/>
        </p:spPr>
        <p:txBody>
          <a:bodyPr wrap="square" lIns="91440" tIns="45720" rIns="91440" bIns="45720" rtlCol="0" anchor="t">
            <a:spAutoFit/>
          </a:bodyPr>
          <a:lstStyle/>
          <a:p>
            <a:r>
              <a:rPr lang="en-US" dirty="0">
                <a:latin typeface="Montserrat"/>
                <a:ea typeface="+mn-lt"/>
                <a:cs typeface="+mn-lt"/>
              </a:rPr>
              <a:t>Life is changing and so is cloud based technology, and we believe the best growth potential is in the cloud based sector. </a:t>
            </a:r>
            <a:endParaRPr lang="en-US">
              <a:latin typeface="Montserrat"/>
            </a:endParaRPr>
          </a:p>
        </p:txBody>
      </p:sp>
    </p:spTree>
    <p:extLst>
      <p:ext uri="{BB962C8B-B14F-4D97-AF65-F5344CB8AC3E}">
        <p14:creationId xmlns:p14="http://schemas.microsoft.com/office/powerpoint/2010/main" val="42470804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 logo&#10;&#10;Description automatically generated">
            <a:extLst>
              <a:ext uri="{FF2B5EF4-FFF2-40B4-BE49-F238E27FC236}">
                <a16:creationId xmlns:a16="http://schemas.microsoft.com/office/drawing/2014/main" id="{099A9AB1-B71D-424B-AB1A-47781BCF011C}"/>
              </a:ext>
            </a:extLst>
          </p:cNvPr>
          <p:cNvPicPr>
            <a:picLocks noChangeAspect="1"/>
          </p:cNvPicPr>
          <p:nvPr/>
        </p:nvPicPr>
        <p:blipFill>
          <a:blip r:embed="rId2"/>
          <a:stretch>
            <a:fillRect/>
          </a:stretch>
        </p:blipFill>
        <p:spPr>
          <a:xfrm>
            <a:off x="499262" y="5496785"/>
            <a:ext cx="2486819" cy="1007932"/>
          </a:xfrm>
          <a:prstGeom prst="rect">
            <a:avLst/>
          </a:prstGeom>
        </p:spPr>
      </p:pic>
      <p:sp>
        <p:nvSpPr>
          <p:cNvPr id="7" name="Subtitle 2">
            <a:extLst>
              <a:ext uri="{FF2B5EF4-FFF2-40B4-BE49-F238E27FC236}">
                <a16:creationId xmlns:a16="http://schemas.microsoft.com/office/drawing/2014/main" id="{B3516303-7383-D44B-B877-4816B0D4E85B}"/>
              </a:ext>
            </a:extLst>
          </p:cNvPr>
          <p:cNvSpPr txBox="1">
            <a:spLocks/>
          </p:cNvSpPr>
          <p:nvPr/>
        </p:nvSpPr>
        <p:spPr>
          <a:xfrm>
            <a:off x="499262" y="900540"/>
            <a:ext cx="4036162" cy="82524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solidFill>
                  <a:srgbClr val="4B878B"/>
                </a:solidFill>
                <a:latin typeface="Montserrat"/>
                <a:ea typeface="Open Sans"/>
                <a:cs typeface="Open Sans"/>
              </a:rPr>
              <a:t>Our Model</a:t>
            </a:r>
            <a:endParaRPr lang="en-US" sz="4400" b="1" dirty="0">
              <a:solidFill>
                <a:srgbClr val="4B878B"/>
              </a:solidFill>
              <a:latin typeface="Montserrat" pitchFamily="2" charset="77"/>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E54010A1-E61A-5E44-915E-1DF95162942B}"/>
              </a:ext>
            </a:extLst>
          </p:cNvPr>
          <p:cNvSpPr txBox="1"/>
          <p:nvPr/>
        </p:nvSpPr>
        <p:spPr>
          <a:xfrm>
            <a:off x="446345" y="1895120"/>
            <a:ext cx="3944144" cy="2031325"/>
          </a:xfrm>
          <a:prstGeom prst="rect">
            <a:avLst/>
          </a:prstGeom>
          <a:noFill/>
        </p:spPr>
        <p:txBody>
          <a:bodyPr wrap="square" lIns="91440" tIns="45720" rIns="91440" bIns="45720" rtlCol="0" anchor="t">
            <a:spAutoFit/>
          </a:bodyPr>
          <a:lstStyle/>
          <a:p>
            <a:r>
              <a:rPr lang="en-US" dirty="0">
                <a:latin typeface="Montserrat"/>
                <a:ea typeface="+mn-lt"/>
                <a:cs typeface="+mn-lt"/>
              </a:rPr>
              <a:t>So with us, at one point, we had 7 locations within a 20 mile radius, but none of the agents were coming into the office. We were putting all of our money into these buildings that no one was coming into.</a:t>
            </a:r>
          </a:p>
        </p:txBody>
      </p:sp>
      <p:pic>
        <p:nvPicPr>
          <p:cNvPr id="2" name="Picture 1" descr="A picture containing text, dome&#10;&#10;Description automatically generated">
            <a:extLst>
              <a:ext uri="{FF2B5EF4-FFF2-40B4-BE49-F238E27FC236}">
                <a16:creationId xmlns:a16="http://schemas.microsoft.com/office/drawing/2014/main" id="{8F75475A-F8B5-493F-A838-9FC7F6FAB927}"/>
              </a:ext>
            </a:extLst>
          </p:cNvPr>
          <p:cNvPicPr>
            <a:picLocks noChangeAspect="1"/>
          </p:cNvPicPr>
          <p:nvPr/>
        </p:nvPicPr>
        <p:blipFill rotWithShape="1">
          <a:blip r:embed="rId3"/>
          <a:srcRect l="17708" t="-2623" r="18342" b="154"/>
          <a:stretch/>
        </p:blipFill>
        <p:spPr>
          <a:xfrm>
            <a:off x="4395257" y="-222249"/>
            <a:ext cx="7796828" cy="7080253"/>
          </a:xfrm>
          <a:prstGeom prst="rect">
            <a:avLst/>
          </a:prstGeom>
        </p:spPr>
      </p:pic>
    </p:spTree>
    <p:extLst>
      <p:ext uri="{BB962C8B-B14F-4D97-AF65-F5344CB8AC3E}">
        <p14:creationId xmlns:p14="http://schemas.microsoft.com/office/powerpoint/2010/main" val="35454021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73E1690-4F1F-0A49-9ECA-145A83BEFECE}"/>
              </a:ext>
            </a:extLst>
          </p:cNvPr>
          <p:cNvSpPr/>
          <p:nvPr/>
        </p:nvSpPr>
        <p:spPr>
          <a:xfrm>
            <a:off x="0" y="0"/>
            <a:ext cx="12206286" cy="1949450"/>
          </a:xfrm>
          <a:prstGeom prst="rect">
            <a:avLst/>
          </a:prstGeom>
          <a:solidFill>
            <a:srgbClr val="4B8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BFA034"/>
              </a:solidFill>
            </a:endParaRPr>
          </a:p>
        </p:txBody>
      </p:sp>
      <p:pic>
        <p:nvPicPr>
          <p:cNvPr id="6" name="Picture 5" descr="Text, logo&#10;&#10;Description automatically generated">
            <a:extLst>
              <a:ext uri="{FF2B5EF4-FFF2-40B4-BE49-F238E27FC236}">
                <a16:creationId xmlns:a16="http://schemas.microsoft.com/office/drawing/2014/main" id="{099A9AB1-B71D-424B-AB1A-47781BCF011C}"/>
              </a:ext>
            </a:extLst>
          </p:cNvPr>
          <p:cNvPicPr>
            <a:picLocks noChangeAspect="1"/>
          </p:cNvPicPr>
          <p:nvPr/>
        </p:nvPicPr>
        <p:blipFill>
          <a:blip r:embed="rId2">
            <a:biLevel thresh="25000"/>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9587301" y="452294"/>
            <a:ext cx="2486819" cy="1007932"/>
          </a:xfrm>
          <a:prstGeom prst="rect">
            <a:avLst/>
          </a:prstGeom>
        </p:spPr>
      </p:pic>
      <p:sp>
        <p:nvSpPr>
          <p:cNvPr id="11" name="Subtitle 2">
            <a:extLst>
              <a:ext uri="{FF2B5EF4-FFF2-40B4-BE49-F238E27FC236}">
                <a16:creationId xmlns:a16="http://schemas.microsoft.com/office/drawing/2014/main" id="{DED057A7-DD19-4143-A5D4-96AC53EEB7F8}"/>
              </a:ext>
            </a:extLst>
          </p:cNvPr>
          <p:cNvSpPr txBox="1">
            <a:spLocks/>
          </p:cNvSpPr>
          <p:nvPr/>
        </p:nvSpPr>
        <p:spPr>
          <a:xfrm>
            <a:off x="499261" y="353283"/>
            <a:ext cx="7243993" cy="84296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solidFill>
                  <a:schemeClr val="bg1"/>
                </a:solidFill>
                <a:latin typeface="Montserrat"/>
                <a:ea typeface="Open Sans"/>
                <a:cs typeface="Open Sans"/>
              </a:rPr>
              <a:t>Our Model</a:t>
            </a:r>
            <a:endParaRPr lang="en-US" sz="4400" b="1" dirty="0">
              <a:solidFill>
                <a:schemeClr val="bg1"/>
              </a:solidFill>
              <a:latin typeface="Montserrat" pitchFamily="2" charset="77"/>
              <a:ea typeface="Open Sans" panose="020B0606030504020204" pitchFamily="34" charset="0"/>
              <a:cs typeface="Open Sans" panose="020B0606030504020204" pitchFamily="34" charset="0"/>
            </a:endParaRPr>
          </a:p>
        </p:txBody>
      </p:sp>
      <p:sp>
        <p:nvSpPr>
          <p:cNvPr id="12" name="Subtitle 2">
            <a:extLst>
              <a:ext uri="{FF2B5EF4-FFF2-40B4-BE49-F238E27FC236}">
                <a16:creationId xmlns:a16="http://schemas.microsoft.com/office/drawing/2014/main" id="{2BA88AC6-896C-3E47-9FFD-9D6E50E8C507}"/>
              </a:ext>
            </a:extLst>
          </p:cNvPr>
          <p:cNvSpPr txBox="1">
            <a:spLocks/>
          </p:cNvSpPr>
          <p:nvPr/>
        </p:nvSpPr>
        <p:spPr>
          <a:xfrm>
            <a:off x="506404" y="956260"/>
            <a:ext cx="7243993" cy="842964"/>
          </a:xfrm>
          <a:prstGeom prst="rect">
            <a:avLst/>
          </a:prstGeom>
        </p:spPr>
        <p:txBody>
          <a:bodyPr vert="horz" lIns="91440" tIns="45720" rIns="91440" bIns="45720" rtlCol="0" anchor="t">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solidFill>
                  <a:schemeClr val="bg1"/>
                </a:solidFill>
                <a:latin typeface="Montserrat"/>
                <a:ea typeface="Open Sans"/>
                <a:cs typeface="Open Sans"/>
              </a:rPr>
              <a:t>What If I Want To Work In An Office?</a:t>
            </a:r>
          </a:p>
        </p:txBody>
      </p:sp>
      <p:pic>
        <p:nvPicPr>
          <p:cNvPr id="3" name="Picture 2">
            <a:extLst>
              <a:ext uri="{FF2B5EF4-FFF2-40B4-BE49-F238E27FC236}">
                <a16:creationId xmlns:a16="http://schemas.microsoft.com/office/drawing/2014/main" id="{1AF14BD4-0968-D541-91AF-F1532A5EF036}"/>
              </a:ext>
            </a:extLst>
          </p:cNvPr>
          <p:cNvPicPr>
            <a:picLocks noChangeAspect="1"/>
          </p:cNvPicPr>
          <p:nvPr/>
        </p:nvPicPr>
        <p:blipFill>
          <a:blip r:embed="rId4"/>
          <a:srcRect/>
          <a:stretch/>
        </p:blipFill>
        <p:spPr>
          <a:xfrm>
            <a:off x="8237687" y="3748537"/>
            <a:ext cx="2699227" cy="1499570"/>
          </a:xfrm>
          <a:prstGeom prst="rect">
            <a:avLst/>
          </a:prstGeom>
        </p:spPr>
      </p:pic>
      <p:sp>
        <p:nvSpPr>
          <p:cNvPr id="16" name="Subtitle 2">
            <a:extLst>
              <a:ext uri="{FF2B5EF4-FFF2-40B4-BE49-F238E27FC236}">
                <a16:creationId xmlns:a16="http://schemas.microsoft.com/office/drawing/2014/main" id="{4480E621-A53C-2E4B-A8A4-5C0842CD4581}"/>
              </a:ext>
            </a:extLst>
          </p:cNvPr>
          <p:cNvSpPr txBox="1">
            <a:spLocks/>
          </p:cNvSpPr>
          <p:nvPr/>
        </p:nvSpPr>
        <p:spPr>
          <a:xfrm>
            <a:off x="1288996" y="3050775"/>
            <a:ext cx="5864964" cy="13767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solidFill>
                  <a:srgbClr val="4B878B"/>
                </a:solidFill>
                <a:latin typeface="Montserrat" pitchFamily="2" charset="77"/>
                <a:ea typeface="Open Sans" panose="020B0606030504020204" pitchFamily="34" charset="0"/>
                <a:cs typeface="Open Sans" panose="020B0606030504020204" pitchFamily="34" charset="0"/>
              </a:rPr>
              <a:t>Regus</a:t>
            </a:r>
          </a:p>
        </p:txBody>
      </p:sp>
      <p:sp>
        <p:nvSpPr>
          <p:cNvPr id="18" name="TextBox 17">
            <a:extLst>
              <a:ext uri="{FF2B5EF4-FFF2-40B4-BE49-F238E27FC236}">
                <a16:creationId xmlns:a16="http://schemas.microsoft.com/office/drawing/2014/main" id="{2315EB42-FF22-6A41-9A41-CF4CD469D08F}"/>
              </a:ext>
            </a:extLst>
          </p:cNvPr>
          <p:cNvSpPr txBox="1"/>
          <p:nvPr/>
        </p:nvSpPr>
        <p:spPr>
          <a:xfrm>
            <a:off x="1288996" y="4073102"/>
            <a:ext cx="6257139" cy="2031325"/>
          </a:xfrm>
          <a:prstGeom prst="rect">
            <a:avLst/>
          </a:prstGeom>
          <a:noFill/>
        </p:spPr>
        <p:txBody>
          <a:bodyPr wrap="square" lIns="91440" tIns="45720" rIns="91440" bIns="45720" rtlCol="0" anchor="t">
            <a:spAutoFit/>
          </a:bodyPr>
          <a:lstStyle/>
          <a:p>
            <a:r>
              <a:rPr lang="en-US" dirty="0">
                <a:latin typeface="Montserrat"/>
                <a:ea typeface="+mn-lt"/>
                <a:cs typeface="+mn-lt"/>
              </a:rPr>
              <a:t>If you say, “Hey, I'm an agent that wants to work out of an office”, well, you can, because you can work out of Regus! There's 3,000 of them all across the country. These Regus locations are fully staffed. You will have an office space if you want it, plus wi-fi, they've got coffee, they've got a receptionist, and more! </a:t>
            </a:r>
            <a:endParaRPr lang="en-US">
              <a:latin typeface="Montserrat"/>
            </a:endParaRPr>
          </a:p>
        </p:txBody>
      </p:sp>
    </p:spTree>
    <p:extLst>
      <p:ext uri="{BB962C8B-B14F-4D97-AF65-F5344CB8AC3E}">
        <p14:creationId xmlns:p14="http://schemas.microsoft.com/office/powerpoint/2010/main" val="14650056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73E1690-4F1F-0A49-9ECA-145A83BEFECE}"/>
              </a:ext>
            </a:extLst>
          </p:cNvPr>
          <p:cNvSpPr/>
          <p:nvPr/>
        </p:nvSpPr>
        <p:spPr>
          <a:xfrm>
            <a:off x="0" y="0"/>
            <a:ext cx="12206286" cy="1949450"/>
          </a:xfrm>
          <a:prstGeom prst="rect">
            <a:avLst/>
          </a:prstGeom>
          <a:solidFill>
            <a:srgbClr val="4B8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BFA034"/>
              </a:solidFill>
            </a:endParaRPr>
          </a:p>
        </p:txBody>
      </p:sp>
      <p:pic>
        <p:nvPicPr>
          <p:cNvPr id="6" name="Picture 5" descr="Text, logo&#10;&#10;Description automatically generated">
            <a:extLst>
              <a:ext uri="{FF2B5EF4-FFF2-40B4-BE49-F238E27FC236}">
                <a16:creationId xmlns:a16="http://schemas.microsoft.com/office/drawing/2014/main" id="{099A9AB1-B71D-424B-AB1A-47781BCF011C}"/>
              </a:ext>
            </a:extLst>
          </p:cNvPr>
          <p:cNvPicPr>
            <a:picLocks noChangeAspect="1"/>
          </p:cNvPicPr>
          <p:nvPr/>
        </p:nvPicPr>
        <p:blipFill>
          <a:blip r:embed="rId2">
            <a:biLevel thresh="25000"/>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9587301" y="452294"/>
            <a:ext cx="2486819" cy="1007932"/>
          </a:xfrm>
          <a:prstGeom prst="rect">
            <a:avLst/>
          </a:prstGeom>
        </p:spPr>
      </p:pic>
      <p:sp>
        <p:nvSpPr>
          <p:cNvPr id="11" name="Subtitle 2">
            <a:extLst>
              <a:ext uri="{FF2B5EF4-FFF2-40B4-BE49-F238E27FC236}">
                <a16:creationId xmlns:a16="http://schemas.microsoft.com/office/drawing/2014/main" id="{DED057A7-DD19-4143-A5D4-96AC53EEB7F8}"/>
              </a:ext>
            </a:extLst>
          </p:cNvPr>
          <p:cNvSpPr txBox="1">
            <a:spLocks/>
          </p:cNvSpPr>
          <p:nvPr/>
        </p:nvSpPr>
        <p:spPr>
          <a:xfrm>
            <a:off x="499261" y="353283"/>
            <a:ext cx="7243993" cy="84296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solidFill>
                  <a:schemeClr val="bg1"/>
                </a:solidFill>
                <a:latin typeface="Montserrat"/>
                <a:ea typeface="Open Sans"/>
                <a:cs typeface="Open Sans"/>
              </a:rPr>
              <a:t>The </a:t>
            </a:r>
            <a:r>
              <a:rPr lang="en-US" sz="4400" b="1" dirty="0" err="1">
                <a:solidFill>
                  <a:schemeClr val="bg1"/>
                </a:solidFill>
                <a:latin typeface="Montserrat"/>
                <a:ea typeface="Open Sans"/>
                <a:cs typeface="Open Sans"/>
              </a:rPr>
              <a:t>CanZell</a:t>
            </a:r>
            <a:r>
              <a:rPr lang="en-US" sz="4400" b="1" dirty="0">
                <a:solidFill>
                  <a:schemeClr val="bg1"/>
                </a:solidFill>
                <a:latin typeface="Montserrat"/>
                <a:ea typeface="Open Sans"/>
                <a:cs typeface="Open Sans"/>
              </a:rPr>
              <a:t> Difference</a:t>
            </a:r>
            <a:endParaRPr lang="en-US" dirty="0">
              <a:solidFill>
                <a:schemeClr val="bg1"/>
              </a:solidFill>
            </a:endParaRPr>
          </a:p>
        </p:txBody>
      </p:sp>
      <p:sp>
        <p:nvSpPr>
          <p:cNvPr id="12" name="Subtitle 2">
            <a:extLst>
              <a:ext uri="{FF2B5EF4-FFF2-40B4-BE49-F238E27FC236}">
                <a16:creationId xmlns:a16="http://schemas.microsoft.com/office/drawing/2014/main" id="{2BA88AC6-896C-3E47-9FFD-9D6E50E8C507}"/>
              </a:ext>
            </a:extLst>
          </p:cNvPr>
          <p:cNvSpPr txBox="1">
            <a:spLocks/>
          </p:cNvSpPr>
          <p:nvPr/>
        </p:nvSpPr>
        <p:spPr>
          <a:xfrm>
            <a:off x="506404" y="956260"/>
            <a:ext cx="7243993" cy="84296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solidFill>
                  <a:schemeClr val="bg1"/>
                </a:solidFill>
                <a:latin typeface="Montserrat"/>
                <a:ea typeface="Open Sans"/>
                <a:cs typeface="Open Sans"/>
              </a:rPr>
              <a:t>Why Should I Join?</a:t>
            </a:r>
          </a:p>
        </p:txBody>
      </p:sp>
      <p:sp>
        <p:nvSpPr>
          <p:cNvPr id="18" name="TextBox 17">
            <a:extLst>
              <a:ext uri="{FF2B5EF4-FFF2-40B4-BE49-F238E27FC236}">
                <a16:creationId xmlns:a16="http://schemas.microsoft.com/office/drawing/2014/main" id="{2315EB42-FF22-6A41-9A41-CF4CD469D08F}"/>
              </a:ext>
            </a:extLst>
          </p:cNvPr>
          <p:cNvSpPr txBox="1"/>
          <p:nvPr/>
        </p:nvSpPr>
        <p:spPr>
          <a:xfrm>
            <a:off x="5995425" y="2972464"/>
            <a:ext cx="5446293" cy="2862322"/>
          </a:xfrm>
          <a:prstGeom prst="rect">
            <a:avLst/>
          </a:prstGeom>
          <a:noFill/>
        </p:spPr>
        <p:txBody>
          <a:bodyPr wrap="square" lIns="91440" tIns="45720" rIns="91440" bIns="45720" rtlCol="0" anchor="t">
            <a:spAutoFit/>
          </a:bodyPr>
          <a:lstStyle/>
          <a:p>
            <a:r>
              <a:rPr lang="en-US" dirty="0">
                <a:latin typeface="Montserrat"/>
                <a:ea typeface="+mn-lt"/>
                <a:cs typeface="+mn-lt"/>
              </a:rPr>
              <a:t>And you know, one of the things that you have to remind yourself is that when you join </a:t>
            </a:r>
            <a:r>
              <a:rPr lang="en-US" dirty="0" err="1">
                <a:latin typeface="Montserrat"/>
                <a:ea typeface="+mn-lt"/>
                <a:cs typeface="+mn-lt"/>
              </a:rPr>
              <a:t>CanZell</a:t>
            </a:r>
            <a:r>
              <a:rPr lang="en-US" dirty="0">
                <a:latin typeface="Montserrat"/>
                <a:ea typeface="+mn-lt"/>
                <a:cs typeface="+mn-lt"/>
              </a:rPr>
              <a:t>, you now are an owner of </a:t>
            </a:r>
            <a:r>
              <a:rPr lang="en-US" dirty="0" err="1">
                <a:latin typeface="Montserrat"/>
                <a:ea typeface="+mn-lt"/>
                <a:cs typeface="+mn-lt"/>
              </a:rPr>
              <a:t>CanZell</a:t>
            </a:r>
            <a:r>
              <a:rPr lang="en-US" dirty="0">
                <a:latin typeface="Montserrat"/>
                <a:ea typeface="+mn-lt"/>
                <a:cs typeface="+mn-lt"/>
              </a:rPr>
              <a:t> Realty. </a:t>
            </a:r>
            <a:endParaRPr lang="en-US">
              <a:latin typeface="Montserrat"/>
              <a:ea typeface="+mn-lt"/>
              <a:cs typeface="+mn-lt"/>
            </a:endParaRPr>
          </a:p>
          <a:p>
            <a:endParaRPr lang="en-US" dirty="0">
              <a:latin typeface="Montserrat"/>
              <a:ea typeface="+mn-lt"/>
              <a:cs typeface="+mn-lt"/>
            </a:endParaRPr>
          </a:p>
          <a:p>
            <a:r>
              <a:rPr lang="en-US" dirty="0">
                <a:latin typeface="Montserrat"/>
                <a:ea typeface="+mn-lt"/>
                <a:cs typeface="+mn-lt"/>
              </a:rPr>
              <a:t>When you work at other national brokerages, you're not going to be an actual owner of the company. Yes, you might get profit share, but profit share is a totally different beast than revenue share. </a:t>
            </a:r>
            <a:endParaRPr lang="en-US">
              <a:latin typeface="Montserrat"/>
            </a:endParaRPr>
          </a:p>
        </p:txBody>
      </p:sp>
      <p:pic>
        <p:nvPicPr>
          <p:cNvPr id="2" name="Picture 3" descr="A picture containing text, dome&#10;&#10;Description automatically generated">
            <a:extLst>
              <a:ext uri="{FF2B5EF4-FFF2-40B4-BE49-F238E27FC236}">
                <a16:creationId xmlns:a16="http://schemas.microsoft.com/office/drawing/2014/main" id="{63645A6E-4F93-4EE7-861F-302990D13802}"/>
              </a:ext>
            </a:extLst>
          </p:cNvPr>
          <p:cNvPicPr>
            <a:picLocks noChangeAspect="1"/>
          </p:cNvPicPr>
          <p:nvPr/>
        </p:nvPicPr>
        <p:blipFill>
          <a:blip r:embed="rId4"/>
          <a:stretch>
            <a:fillRect/>
          </a:stretch>
        </p:blipFill>
        <p:spPr>
          <a:xfrm>
            <a:off x="504092" y="2970091"/>
            <a:ext cx="4716584" cy="2656741"/>
          </a:xfrm>
          <a:prstGeom prst="rect">
            <a:avLst/>
          </a:prstGeom>
        </p:spPr>
      </p:pic>
    </p:spTree>
    <p:extLst>
      <p:ext uri="{BB962C8B-B14F-4D97-AF65-F5344CB8AC3E}">
        <p14:creationId xmlns:p14="http://schemas.microsoft.com/office/powerpoint/2010/main" val="69852869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1660</TotalTime>
  <Words>3024</Words>
  <Application>Microsoft Office PowerPoint</Application>
  <PresentationFormat>Widescreen</PresentationFormat>
  <Paragraphs>218</Paragraphs>
  <Slides>36</Slides>
  <Notes>0</Notes>
  <HiddenSlides>0</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 Smith</dc:creator>
  <cp:lastModifiedBy>Matt Smith</cp:lastModifiedBy>
  <cp:revision>519</cp:revision>
  <cp:lastPrinted>2022-01-07T15:50:46Z</cp:lastPrinted>
  <dcterms:created xsi:type="dcterms:W3CDTF">2022-01-06T14:30:38Z</dcterms:created>
  <dcterms:modified xsi:type="dcterms:W3CDTF">2022-03-01T15:53:37Z</dcterms:modified>
</cp:coreProperties>
</file>